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70" r:id="rId3"/>
    <p:sldId id="257" r:id="rId4"/>
    <p:sldId id="258" r:id="rId5"/>
    <p:sldId id="259" r:id="rId6"/>
    <p:sldId id="260" r:id="rId7"/>
    <p:sldId id="261" r:id="rId8"/>
    <p:sldId id="262" r:id="rId9"/>
    <p:sldId id="263" r:id="rId10"/>
    <p:sldId id="264" r:id="rId11"/>
    <p:sldId id="265" r:id="rId12"/>
    <p:sldId id="273" r:id="rId13"/>
    <p:sldId id="268" r:id="rId14"/>
    <p:sldId id="271" r:id="rId15"/>
    <p:sldId id="272" r:id="rId16"/>
    <p:sldId id="269" r:id="rId17"/>
    <p:sldId id="266" r:id="rId18"/>
    <p:sldId id="267" r:id="rId19"/>
  </p:sldIdLst>
  <p:sldSz cx="18288000" cy="10287000"/>
  <p:notesSz cx="6858000" cy="9144000"/>
  <p:embeddedFontLst>
    <p:embeddedFont>
      <p:font typeface="Arial Bold" panose="020B0704020202020204" pitchFamily="34" charset="0"/>
      <p:regular r:id="rId21"/>
      <p:bold r:id="rId22"/>
    </p:embeddedFont>
    <p:embeddedFont>
      <p:font typeface="Calibri (MS) Bold" panose="020B0604020202020204" charset="0"/>
      <p:regular r:id="rId23"/>
    </p:embeddedFont>
    <p:embeddedFont>
      <p:font typeface="Times New Roman Bold" panose="02020803070505020304" pitchFamily="18" charset="0"/>
      <p:regular r:id="rId24"/>
      <p:bold r:id="rId25"/>
    </p:embeddedFont>
    <p:embeddedFont>
      <p:font typeface="Merriweather" panose="020B0604020202020204" charset="0"/>
      <p:regular r:id="rId26"/>
    </p:embeddedFont>
    <p:embeddedFont>
      <p:font typeface="Calibri" panose="020F0502020204030204" pitchFamily="34" charset="0"/>
      <p:regular r:id="rId27"/>
      <p:bold r:id="rId28"/>
      <p:italic r:id="rId29"/>
      <p:boldItalic r:id="rId30"/>
    </p:embeddedFont>
    <p:embeddedFont>
      <p:font typeface="Algerian" panose="04020705040A02060702" pitchFamily="82" charset="0"/>
      <p:regular r:id="rId31"/>
    </p:embeddedFont>
    <p:embeddedFont>
      <p:font typeface="Calibri (M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7" d="100"/>
          <a:sy n="77" d="100"/>
        </p:scale>
        <p:origin x="41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petfinder.com/" TargetMode="External"/><Relationship Id="rId2" Type="http://schemas.openxmlformats.org/officeDocument/2006/relationships/hyperlink" Target="https://thepetnest.com/adopt-a-pet"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venkat666d.github.io/pet-adaption1/"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hyperlink" Target="https://gamma.app/?utm_source=made-with-gamma"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gamma.app/?utm_source=made-with-gamm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hyperlink" Target="https://gamma.app/?utm_source=made-with-gamma" TargetMode="Externa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640053" y="950724"/>
            <a:ext cx="9640304" cy="2654572"/>
            <a:chOff x="0" y="0"/>
            <a:chExt cx="12853738" cy="3539430"/>
          </a:xfrm>
        </p:grpSpPr>
        <p:sp>
          <p:nvSpPr>
            <p:cNvPr id="7" name="Freeform 7"/>
            <p:cNvSpPr/>
            <p:nvPr/>
          </p:nvSpPr>
          <p:spPr>
            <a:xfrm>
              <a:off x="0" y="0"/>
              <a:ext cx="12853739" cy="3539430"/>
            </a:xfrm>
            <a:custGeom>
              <a:avLst/>
              <a:gdLst/>
              <a:ahLst/>
              <a:cxnLst/>
              <a:rect l="l" t="t" r="r" b="b"/>
              <a:pathLst>
                <a:path w="12853739" h="3539430">
                  <a:moveTo>
                    <a:pt x="0" y="0"/>
                  </a:moveTo>
                  <a:lnTo>
                    <a:pt x="12853739" y="0"/>
                  </a:lnTo>
                  <a:lnTo>
                    <a:pt x="12853739" y="3539430"/>
                  </a:lnTo>
                  <a:lnTo>
                    <a:pt x="0" y="3539430"/>
                  </a:lnTo>
                  <a:close/>
                </a:path>
              </a:pathLst>
            </a:custGeom>
            <a:solidFill>
              <a:srgbClr val="000000">
                <a:alpha val="0"/>
              </a:srgbClr>
            </a:solidFill>
          </p:spPr>
        </p:sp>
        <p:sp>
          <p:nvSpPr>
            <p:cNvPr id="8" name="TextBox 8"/>
            <p:cNvSpPr txBox="1"/>
            <p:nvPr/>
          </p:nvSpPr>
          <p:spPr>
            <a:xfrm>
              <a:off x="0" y="-161925"/>
              <a:ext cx="12853738" cy="3701355"/>
            </a:xfrm>
            <a:prstGeom prst="rect">
              <a:avLst/>
            </a:prstGeom>
          </p:spPr>
          <p:txBody>
            <a:bodyPr lIns="0" tIns="0" rIns="0" bIns="0" rtlCol="0" anchor="t"/>
            <a:lstStyle/>
            <a:p>
              <a:pPr algn="ctr">
                <a:lnSpc>
                  <a:spcPts val="9899"/>
                </a:lnSpc>
              </a:pPr>
              <a:r>
                <a:rPr lang="en-US" sz="8249" b="1">
                  <a:solidFill>
                    <a:srgbClr val="FFFFFF"/>
                  </a:solidFill>
                  <a:latin typeface="Arial Bold"/>
                  <a:ea typeface="Arial Bold"/>
                  <a:cs typeface="Arial Bold"/>
                  <a:sym typeface="Arial Bold"/>
                </a:rPr>
                <a:t>PET ADOPTION PLATFORM</a:t>
              </a:r>
            </a:p>
          </p:txBody>
        </p:sp>
      </p:grpSp>
      <p:grpSp>
        <p:nvGrpSpPr>
          <p:cNvPr id="9" name="Group 9"/>
          <p:cNvGrpSpPr/>
          <p:nvPr/>
        </p:nvGrpSpPr>
        <p:grpSpPr>
          <a:xfrm>
            <a:off x="12693315" y="4737434"/>
            <a:ext cx="4707355" cy="3577902"/>
            <a:chOff x="0" y="0"/>
            <a:chExt cx="6276473" cy="4770537"/>
          </a:xfrm>
        </p:grpSpPr>
        <p:sp>
          <p:nvSpPr>
            <p:cNvPr id="10" name="Freeform 10"/>
            <p:cNvSpPr/>
            <p:nvPr/>
          </p:nvSpPr>
          <p:spPr>
            <a:xfrm>
              <a:off x="0" y="0"/>
              <a:ext cx="6276473" cy="4770537"/>
            </a:xfrm>
            <a:custGeom>
              <a:avLst/>
              <a:gdLst/>
              <a:ahLst/>
              <a:cxnLst/>
              <a:rect l="l" t="t" r="r" b="b"/>
              <a:pathLst>
                <a:path w="6276473" h="4770537">
                  <a:moveTo>
                    <a:pt x="0" y="0"/>
                  </a:moveTo>
                  <a:lnTo>
                    <a:pt x="6276473" y="0"/>
                  </a:lnTo>
                  <a:lnTo>
                    <a:pt x="6276473" y="4770537"/>
                  </a:lnTo>
                  <a:lnTo>
                    <a:pt x="0" y="4770537"/>
                  </a:lnTo>
                  <a:close/>
                </a:path>
              </a:pathLst>
            </a:custGeom>
            <a:solidFill>
              <a:srgbClr val="000000">
                <a:alpha val="0"/>
              </a:srgbClr>
            </a:solidFill>
          </p:spPr>
        </p:sp>
        <p:sp>
          <p:nvSpPr>
            <p:cNvPr id="11" name="TextBox 11"/>
            <p:cNvSpPr txBox="1"/>
            <p:nvPr/>
          </p:nvSpPr>
          <p:spPr>
            <a:xfrm>
              <a:off x="0" y="-85725"/>
              <a:ext cx="6276473" cy="4856262"/>
            </a:xfrm>
            <a:prstGeom prst="rect">
              <a:avLst/>
            </a:prstGeom>
          </p:spPr>
          <p:txBody>
            <a:bodyPr lIns="0" tIns="0" rIns="0" bIns="0" rtlCol="0" anchor="t"/>
            <a:lstStyle/>
            <a:p>
              <a:pPr algn="l">
                <a:lnSpc>
                  <a:spcPts val="5399"/>
                </a:lnSpc>
              </a:pPr>
              <a:r>
                <a:rPr lang="en-US" sz="4499">
                  <a:solidFill>
                    <a:srgbClr val="FFFFFF"/>
                  </a:solidFill>
                  <a:latin typeface="Calibri (MS)"/>
                  <a:ea typeface="Calibri (MS)"/>
                  <a:cs typeface="Calibri (MS)"/>
                  <a:sym typeface="Calibri (MS)"/>
                </a:rPr>
                <a:t>Presented by :</a:t>
              </a:r>
            </a:p>
            <a:p>
              <a:pPr algn="l">
                <a:lnSpc>
                  <a:spcPts val="5399"/>
                </a:lnSpc>
              </a:pPr>
              <a:r>
                <a:rPr lang="en-US" sz="4499">
                  <a:solidFill>
                    <a:srgbClr val="FFFFFF"/>
                  </a:solidFill>
                  <a:latin typeface="Calibri (MS)"/>
                  <a:ea typeface="Calibri (MS)"/>
                  <a:cs typeface="Calibri (MS)"/>
                  <a:sym typeface="Calibri (MS)"/>
                </a:rPr>
                <a:t>         231FA04462</a:t>
              </a:r>
            </a:p>
            <a:p>
              <a:pPr algn="l">
                <a:lnSpc>
                  <a:spcPts val="5399"/>
                </a:lnSpc>
              </a:pPr>
              <a:r>
                <a:rPr lang="en-US" sz="4499">
                  <a:solidFill>
                    <a:srgbClr val="FFFFFF"/>
                  </a:solidFill>
                  <a:latin typeface="Calibri (MS)"/>
                  <a:ea typeface="Calibri (MS)"/>
                  <a:cs typeface="Calibri (MS)"/>
                  <a:sym typeface="Calibri (MS)"/>
                </a:rPr>
                <a:t>         231FA04613</a:t>
              </a:r>
            </a:p>
            <a:p>
              <a:pPr algn="l">
                <a:lnSpc>
                  <a:spcPts val="5399"/>
                </a:lnSpc>
              </a:pPr>
              <a:r>
                <a:rPr lang="en-US" sz="4499">
                  <a:solidFill>
                    <a:srgbClr val="FFFFFF"/>
                  </a:solidFill>
                  <a:latin typeface="Calibri (MS)"/>
                  <a:ea typeface="Calibri (MS)"/>
                  <a:cs typeface="Calibri (MS)"/>
                  <a:sym typeface="Calibri (MS)"/>
                </a:rPr>
                <a:t>         231FA04F77</a:t>
              </a:r>
            </a:p>
            <a:p>
              <a:pPr algn="l">
                <a:lnSpc>
                  <a:spcPts val="5399"/>
                </a:lnSpc>
              </a:pPr>
              <a:r>
                <a:rPr lang="en-US" sz="4499">
                  <a:solidFill>
                    <a:srgbClr val="FFFFFF"/>
                  </a:solidFill>
                  <a:latin typeface="Calibri (MS)"/>
                  <a:ea typeface="Calibri (MS)"/>
                  <a:cs typeface="Calibri (MS)"/>
                  <a:sym typeface="Calibri (MS)"/>
                </a:rPr>
                <a:t>         231FA04F81 </a:t>
              </a:r>
              <a:r>
                <a:rPr lang="en-US" sz="4499">
                  <a:solidFill>
                    <a:srgbClr val="000000"/>
                  </a:solidFill>
                  <a:latin typeface="Calibri (MS)"/>
                  <a:ea typeface="Calibri (MS)"/>
                  <a:cs typeface="Calibri (MS)"/>
                  <a:sym typeface="Calibri (MS)"/>
                </a:rPr>
                <a:t>:</a:t>
              </a: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Freeform 5" descr="preencoded.png"/>
          <p:cNvSpPr/>
          <p:nvPr/>
        </p:nvSpPr>
        <p:spPr>
          <a:xfrm>
            <a:off x="0" y="0"/>
            <a:ext cx="6858000" cy="10291019"/>
          </a:xfrm>
          <a:custGeom>
            <a:avLst/>
            <a:gdLst/>
            <a:ahLst/>
            <a:cxnLst/>
            <a:rect l="l" t="t" r="r" b="b"/>
            <a:pathLst>
              <a:path w="6858000" h="10291019">
                <a:moveTo>
                  <a:pt x="0" y="0"/>
                </a:moveTo>
                <a:lnTo>
                  <a:pt x="6858000" y="0"/>
                </a:lnTo>
                <a:lnTo>
                  <a:pt x="6858000" y="10291019"/>
                </a:lnTo>
                <a:lnTo>
                  <a:pt x="0" y="10291019"/>
                </a:lnTo>
                <a:lnTo>
                  <a:pt x="0" y="0"/>
                </a:lnTo>
                <a:close/>
              </a:path>
            </a:pathLst>
          </a:custGeom>
          <a:blipFill>
            <a:blip r:embed="rId4"/>
            <a:stretch>
              <a:fillRect l="-19" r="-19"/>
            </a:stretch>
          </a:blipFill>
        </p:spPr>
      </p:sp>
      <p:grpSp>
        <p:nvGrpSpPr>
          <p:cNvPr id="6" name="Group 6"/>
          <p:cNvGrpSpPr/>
          <p:nvPr/>
        </p:nvGrpSpPr>
        <p:grpSpPr>
          <a:xfrm>
            <a:off x="7796992" y="253766"/>
            <a:ext cx="5949086" cy="1023132"/>
            <a:chOff x="0" y="0"/>
            <a:chExt cx="7932115" cy="1364177"/>
          </a:xfrm>
        </p:grpSpPr>
        <p:sp>
          <p:nvSpPr>
            <p:cNvPr id="7" name="Freeform 7"/>
            <p:cNvSpPr/>
            <p:nvPr/>
          </p:nvSpPr>
          <p:spPr>
            <a:xfrm>
              <a:off x="0" y="0"/>
              <a:ext cx="7932115" cy="1364177"/>
            </a:xfrm>
            <a:custGeom>
              <a:avLst/>
              <a:gdLst/>
              <a:ahLst/>
              <a:cxnLst/>
              <a:rect l="l" t="t" r="r" b="b"/>
              <a:pathLst>
                <a:path w="7932115" h="1364177">
                  <a:moveTo>
                    <a:pt x="0" y="0"/>
                  </a:moveTo>
                  <a:lnTo>
                    <a:pt x="7932115" y="0"/>
                  </a:lnTo>
                  <a:lnTo>
                    <a:pt x="7932115" y="1364177"/>
                  </a:lnTo>
                  <a:lnTo>
                    <a:pt x="0" y="1364177"/>
                  </a:lnTo>
                  <a:close/>
                </a:path>
              </a:pathLst>
            </a:custGeom>
            <a:solidFill>
              <a:srgbClr val="000000">
                <a:alpha val="0"/>
              </a:srgbClr>
            </a:solidFill>
          </p:spPr>
        </p:sp>
        <p:sp>
          <p:nvSpPr>
            <p:cNvPr id="8" name="TextBox 8"/>
            <p:cNvSpPr txBox="1"/>
            <p:nvPr/>
          </p:nvSpPr>
          <p:spPr>
            <a:xfrm>
              <a:off x="0" y="-142875"/>
              <a:ext cx="7932115" cy="1507052"/>
            </a:xfrm>
            <a:prstGeom prst="rect">
              <a:avLst/>
            </a:prstGeom>
          </p:spPr>
          <p:txBody>
            <a:bodyPr lIns="0" tIns="0" rIns="0" bIns="0" rtlCol="0" anchor="t"/>
            <a:lstStyle/>
            <a:p>
              <a:pPr algn="l">
                <a:lnSpc>
                  <a:spcPts val="7124"/>
                </a:lnSpc>
              </a:pPr>
              <a:r>
                <a:rPr lang="en-US" sz="5687" dirty="0">
                  <a:solidFill>
                    <a:srgbClr val="F5F0F0"/>
                  </a:solidFill>
                  <a:latin typeface="Times New Roman"/>
                  <a:ea typeface="Times New Roman"/>
                  <a:cs typeface="Times New Roman"/>
                  <a:sym typeface="Times New Roman"/>
                </a:rPr>
                <a:t>How It Works</a:t>
              </a:r>
            </a:p>
          </p:txBody>
        </p:sp>
      </p:grpSp>
      <p:sp>
        <p:nvSpPr>
          <p:cNvPr id="9" name="Freeform 9" descr="preencoded.png"/>
          <p:cNvSpPr/>
          <p:nvPr/>
        </p:nvSpPr>
        <p:spPr>
          <a:xfrm>
            <a:off x="7796992" y="1276899"/>
            <a:ext cx="1151494" cy="1381721"/>
          </a:xfrm>
          <a:custGeom>
            <a:avLst/>
            <a:gdLst/>
            <a:ahLst/>
            <a:cxnLst/>
            <a:rect l="l" t="t" r="r" b="b"/>
            <a:pathLst>
              <a:path w="1151494" h="1381721">
                <a:moveTo>
                  <a:pt x="0" y="0"/>
                </a:moveTo>
                <a:lnTo>
                  <a:pt x="1151494" y="0"/>
                </a:lnTo>
                <a:lnTo>
                  <a:pt x="1151494" y="1381721"/>
                </a:lnTo>
                <a:lnTo>
                  <a:pt x="0" y="1381721"/>
                </a:lnTo>
                <a:lnTo>
                  <a:pt x="0" y="0"/>
                </a:lnTo>
                <a:close/>
              </a:path>
            </a:pathLst>
          </a:custGeom>
          <a:blipFill>
            <a:blip r:embed="rId5"/>
            <a:stretch>
              <a:fillRect t="-167" b="-167"/>
            </a:stretch>
          </a:blipFill>
        </p:spPr>
      </p:sp>
      <p:grpSp>
        <p:nvGrpSpPr>
          <p:cNvPr id="10" name="Group 10"/>
          <p:cNvGrpSpPr/>
          <p:nvPr/>
        </p:nvGrpSpPr>
        <p:grpSpPr>
          <a:xfrm>
            <a:off x="9449972" y="1283439"/>
            <a:ext cx="3840807" cy="453181"/>
            <a:chOff x="0" y="0"/>
            <a:chExt cx="5121077" cy="604242"/>
          </a:xfrm>
        </p:grpSpPr>
        <p:sp>
          <p:nvSpPr>
            <p:cNvPr id="11" name="Freeform 11"/>
            <p:cNvSpPr/>
            <p:nvPr/>
          </p:nvSpPr>
          <p:spPr>
            <a:xfrm>
              <a:off x="0" y="0"/>
              <a:ext cx="5121077" cy="604242"/>
            </a:xfrm>
            <a:custGeom>
              <a:avLst/>
              <a:gdLst/>
              <a:ahLst/>
              <a:cxnLst/>
              <a:rect l="l" t="t" r="r" b="b"/>
              <a:pathLst>
                <a:path w="5121077" h="604242">
                  <a:moveTo>
                    <a:pt x="0" y="0"/>
                  </a:moveTo>
                  <a:lnTo>
                    <a:pt x="5121077" y="0"/>
                  </a:lnTo>
                  <a:lnTo>
                    <a:pt x="5121077" y="604242"/>
                  </a:lnTo>
                  <a:lnTo>
                    <a:pt x="0" y="604242"/>
                  </a:lnTo>
                  <a:close/>
                </a:path>
              </a:pathLst>
            </a:custGeom>
            <a:solidFill>
              <a:srgbClr val="000000">
                <a:alpha val="0"/>
              </a:srgbClr>
            </a:solidFill>
          </p:spPr>
        </p:sp>
        <p:sp>
          <p:nvSpPr>
            <p:cNvPr id="12" name="TextBox 12"/>
            <p:cNvSpPr txBox="1"/>
            <p:nvPr/>
          </p:nvSpPr>
          <p:spPr>
            <a:xfrm>
              <a:off x="0" y="38100"/>
              <a:ext cx="5121077" cy="566142"/>
            </a:xfrm>
            <a:prstGeom prst="rect">
              <a:avLst/>
            </a:prstGeom>
          </p:spPr>
          <p:txBody>
            <a:bodyPr lIns="0" tIns="0" rIns="0" bIns="0" rtlCol="0" anchor="t"/>
            <a:lstStyle/>
            <a:p>
              <a:pPr algn="l">
                <a:lnSpc>
                  <a:spcPts val="3562"/>
                </a:lnSpc>
              </a:pPr>
              <a:r>
                <a:rPr lang="en-US" sz="4000">
                  <a:solidFill>
                    <a:srgbClr val="FFFFFF"/>
                  </a:solidFill>
                  <a:latin typeface="Times New Roman"/>
                  <a:ea typeface="Times New Roman"/>
                  <a:cs typeface="Times New Roman"/>
                  <a:sym typeface="Times New Roman"/>
                </a:rPr>
                <a:t>Pet Listings</a:t>
              </a:r>
            </a:p>
          </p:txBody>
        </p:sp>
      </p:grpSp>
      <p:grpSp>
        <p:nvGrpSpPr>
          <p:cNvPr id="13" name="Group 13"/>
          <p:cNvGrpSpPr/>
          <p:nvPr/>
        </p:nvGrpSpPr>
        <p:grpSpPr>
          <a:xfrm>
            <a:off x="9293329" y="1832877"/>
            <a:ext cx="7515076" cy="464046"/>
            <a:chOff x="0" y="0"/>
            <a:chExt cx="10020102" cy="618728"/>
          </a:xfrm>
        </p:grpSpPr>
        <p:sp>
          <p:nvSpPr>
            <p:cNvPr id="14" name="Freeform 14"/>
            <p:cNvSpPr/>
            <p:nvPr/>
          </p:nvSpPr>
          <p:spPr>
            <a:xfrm>
              <a:off x="0" y="0"/>
              <a:ext cx="10020102" cy="618728"/>
            </a:xfrm>
            <a:custGeom>
              <a:avLst/>
              <a:gdLst/>
              <a:ahLst/>
              <a:cxnLst/>
              <a:rect l="l" t="t" r="r" b="b"/>
              <a:pathLst>
                <a:path w="10020102" h="618728">
                  <a:moveTo>
                    <a:pt x="0" y="0"/>
                  </a:moveTo>
                  <a:lnTo>
                    <a:pt x="10020102" y="0"/>
                  </a:lnTo>
                  <a:lnTo>
                    <a:pt x="10020102" y="618728"/>
                  </a:lnTo>
                  <a:lnTo>
                    <a:pt x="0" y="618728"/>
                  </a:lnTo>
                  <a:close/>
                </a:path>
              </a:pathLst>
            </a:custGeom>
            <a:solidFill>
              <a:srgbClr val="000000">
                <a:alpha val="0"/>
              </a:srgbClr>
            </a:solidFill>
          </p:spPr>
        </p:sp>
        <p:sp>
          <p:nvSpPr>
            <p:cNvPr id="15" name="TextBox 15"/>
            <p:cNvSpPr txBox="1"/>
            <p:nvPr/>
          </p:nvSpPr>
          <p:spPr>
            <a:xfrm>
              <a:off x="0" y="-66675"/>
              <a:ext cx="10020102" cy="685403"/>
            </a:xfrm>
            <a:prstGeom prst="rect">
              <a:avLst/>
            </a:prstGeom>
          </p:spPr>
          <p:txBody>
            <a:bodyPr lIns="0" tIns="0" rIns="0" bIns="0" rtlCol="0" anchor="t"/>
            <a:lstStyle/>
            <a:p>
              <a:pPr algn="l">
                <a:lnSpc>
                  <a:spcPts val="3625"/>
                </a:lnSpc>
              </a:pPr>
              <a:r>
                <a:rPr lang="en-US" sz="3000">
                  <a:solidFill>
                    <a:srgbClr val="FFFFFF"/>
                  </a:solidFill>
                  <a:latin typeface="Times New Roman"/>
                  <a:ea typeface="Times New Roman"/>
                  <a:cs typeface="Times New Roman"/>
                  <a:sym typeface="Times New Roman"/>
                </a:rPr>
                <a:t>Each listing includes photos, breed, age, health status .</a:t>
              </a:r>
            </a:p>
          </p:txBody>
        </p:sp>
      </p:grpSp>
      <p:sp>
        <p:nvSpPr>
          <p:cNvPr id="16" name="Freeform 16" descr="preencoded.png"/>
          <p:cNvSpPr/>
          <p:nvPr/>
        </p:nvSpPr>
        <p:spPr>
          <a:xfrm>
            <a:off x="7796992" y="2939990"/>
            <a:ext cx="1194977" cy="1452554"/>
          </a:xfrm>
          <a:custGeom>
            <a:avLst/>
            <a:gdLst/>
            <a:ahLst/>
            <a:cxnLst/>
            <a:rect l="l" t="t" r="r" b="b"/>
            <a:pathLst>
              <a:path w="1194977" h="1452554">
                <a:moveTo>
                  <a:pt x="0" y="0"/>
                </a:moveTo>
                <a:lnTo>
                  <a:pt x="1194978" y="0"/>
                </a:lnTo>
                <a:lnTo>
                  <a:pt x="1194978" y="1452554"/>
                </a:lnTo>
                <a:lnTo>
                  <a:pt x="0" y="1452554"/>
                </a:lnTo>
                <a:lnTo>
                  <a:pt x="0" y="0"/>
                </a:lnTo>
                <a:close/>
              </a:path>
            </a:pathLst>
          </a:custGeom>
          <a:blipFill>
            <a:blip r:embed="rId6"/>
            <a:stretch>
              <a:fillRect t="-10618" b="-10618"/>
            </a:stretch>
          </a:blipFill>
        </p:spPr>
      </p:sp>
      <p:grpSp>
        <p:nvGrpSpPr>
          <p:cNvPr id="17" name="Group 17"/>
          <p:cNvGrpSpPr/>
          <p:nvPr/>
        </p:nvGrpSpPr>
        <p:grpSpPr>
          <a:xfrm>
            <a:off x="9449972" y="2937809"/>
            <a:ext cx="5028028" cy="558308"/>
            <a:chOff x="0" y="0"/>
            <a:chExt cx="4304405" cy="589745"/>
          </a:xfrm>
        </p:grpSpPr>
        <p:sp>
          <p:nvSpPr>
            <p:cNvPr id="18" name="Freeform 18"/>
            <p:cNvSpPr/>
            <p:nvPr/>
          </p:nvSpPr>
          <p:spPr>
            <a:xfrm>
              <a:off x="0" y="0"/>
              <a:ext cx="4304405" cy="589745"/>
            </a:xfrm>
            <a:custGeom>
              <a:avLst/>
              <a:gdLst/>
              <a:ahLst/>
              <a:cxnLst/>
              <a:rect l="l" t="t" r="r" b="b"/>
              <a:pathLst>
                <a:path w="4304405" h="589745">
                  <a:moveTo>
                    <a:pt x="0" y="0"/>
                  </a:moveTo>
                  <a:lnTo>
                    <a:pt x="4304405" y="0"/>
                  </a:lnTo>
                  <a:lnTo>
                    <a:pt x="4304405" y="589745"/>
                  </a:lnTo>
                  <a:lnTo>
                    <a:pt x="0" y="589745"/>
                  </a:lnTo>
                  <a:close/>
                </a:path>
              </a:pathLst>
            </a:custGeom>
            <a:solidFill>
              <a:srgbClr val="000000">
                <a:alpha val="0"/>
              </a:srgbClr>
            </a:solidFill>
          </p:spPr>
        </p:sp>
        <p:sp>
          <p:nvSpPr>
            <p:cNvPr id="19" name="TextBox 19"/>
            <p:cNvSpPr txBox="1"/>
            <p:nvPr/>
          </p:nvSpPr>
          <p:spPr>
            <a:xfrm>
              <a:off x="0" y="38100"/>
              <a:ext cx="4304405" cy="551645"/>
            </a:xfrm>
            <a:prstGeom prst="rect">
              <a:avLst/>
            </a:prstGeom>
          </p:spPr>
          <p:txBody>
            <a:bodyPr lIns="0" tIns="0" rIns="0" bIns="0" rtlCol="0" anchor="t"/>
            <a:lstStyle/>
            <a:p>
              <a:pPr algn="l">
                <a:lnSpc>
                  <a:spcPts val="3562"/>
                </a:lnSpc>
              </a:pPr>
              <a:r>
                <a:rPr lang="en-US" sz="4000" dirty="0">
                  <a:solidFill>
                    <a:srgbClr val="FFFFFF"/>
                  </a:solidFill>
                  <a:latin typeface="Times New Roman"/>
                  <a:ea typeface="Times New Roman"/>
                  <a:cs typeface="Times New Roman"/>
                  <a:sym typeface="Times New Roman"/>
                </a:rPr>
                <a:t>User Registration</a:t>
              </a:r>
            </a:p>
          </p:txBody>
        </p:sp>
      </p:grpSp>
      <p:grpSp>
        <p:nvGrpSpPr>
          <p:cNvPr id="20" name="Group 20"/>
          <p:cNvGrpSpPr/>
          <p:nvPr/>
        </p:nvGrpSpPr>
        <p:grpSpPr>
          <a:xfrm>
            <a:off x="9449974" y="3550142"/>
            <a:ext cx="6627225" cy="651280"/>
            <a:chOff x="0" y="0"/>
            <a:chExt cx="8836300" cy="868373"/>
          </a:xfrm>
        </p:grpSpPr>
        <p:sp>
          <p:nvSpPr>
            <p:cNvPr id="21" name="Freeform 21"/>
            <p:cNvSpPr/>
            <p:nvPr/>
          </p:nvSpPr>
          <p:spPr>
            <a:xfrm>
              <a:off x="0" y="0"/>
              <a:ext cx="8836300" cy="868373"/>
            </a:xfrm>
            <a:custGeom>
              <a:avLst/>
              <a:gdLst/>
              <a:ahLst/>
              <a:cxnLst/>
              <a:rect l="l" t="t" r="r" b="b"/>
              <a:pathLst>
                <a:path w="8836300" h="868373">
                  <a:moveTo>
                    <a:pt x="0" y="0"/>
                  </a:moveTo>
                  <a:lnTo>
                    <a:pt x="8836300" y="0"/>
                  </a:lnTo>
                  <a:lnTo>
                    <a:pt x="8836300" y="868373"/>
                  </a:lnTo>
                  <a:lnTo>
                    <a:pt x="0" y="868373"/>
                  </a:lnTo>
                  <a:close/>
                </a:path>
              </a:pathLst>
            </a:custGeom>
            <a:solidFill>
              <a:srgbClr val="000000">
                <a:alpha val="0"/>
              </a:srgbClr>
            </a:solidFill>
          </p:spPr>
        </p:sp>
        <p:sp>
          <p:nvSpPr>
            <p:cNvPr id="22" name="TextBox 22"/>
            <p:cNvSpPr txBox="1"/>
            <p:nvPr/>
          </p:nvSpPr>
          <p:spPr>
            <a:xfrm>
              <a:off x="0" y="-66675"/>
              <a:ext cx="8836300" cy="935048"/>
            </a:xfrm>
            <a:prstGeom prst="rect">
              <a:avLst/>
            </a:prstGeom>
          </p:spPr>
          <p:txBody>
            <a:bodyPr lIns="0" tIns="0" rIns="0" bIns="0" rtlCol="0" anchor="t"/>
            <a:lstStyle/>
            <a:p>
              <a:pPr algn="l">
                <a:lnSpc>
                  <a:spcPts val="3625"/>
                </a:lnSpc>
              </a:pPr>
              <a:r>
                <a:rPr lang="en-US" sz="3000">
                  <a:solidFill>
                    <a:srgbClr val="FFFFFF"/>
                  </a:solidFill>
                  <a:latin typeface="Times New Roman"/>
                  <a:ea typeface="Times New Roman"/>
                  <a:cs typeface="Times New Roman"/>
                  <a:sym typeface="Times New Roman"/>
                </a:rPr>
                <a:t>People looking to adopt create an account.</a:t>
              </a:r>
            </a:p>
          </p:txBody>
        </p:sp>
      </p:grpSp>
      <p:sp>
        <p:nvSpPr>
          <p:cNvPr id="23" name="Freeform 23" descr="preencoded.png"/>
          <p:cNvSpPr/>
          <p:nvPr/>
        </p:nvSpPr>
        <p:spPr>
          <a:xfrm>
            <a:off x="7769617" y="4824009"/>
            <a:ext cx="1270993" cy="1381721"/>
          </a:xfrm>
          <a:custGeom>
            <a:avLst/>
            <a:gdLst/>
            <a:ahLst/>
            <a:cxnLst/>
            <a:rect l="l" t="t" r="r" b="b"/>
            <a:pathLst>
              <a:path w="1270993" h="1381721">
                <a:moveTo>
                  <a:pt x="0" y="0"/>
                </a:moveTo>
                <a:lnTo>
                  <a:pt x="1270993" y="0"/>
                </a:lnTo>
                <a:lnTo>
                  <a:pt x="1270993" y="1381721"/>
                </a:lnTo>
                <a:lnTo>
                  <a:pt x="0" y="1381721"/>
                </a:lnTo>
                <a:lnTo>
                  <a:pt x="0" y="0"/>
                </a:lnTo>
                <a:close/>
              </a:path>
            </a:pathLst>
          </a:custGeom>
          <a:blipFill>
            <a:blip r:embed="rId7"/>
            <a:stretch>
              <a:fillRect t="-5373" b="-5373"/>
            </a:stretch>
          </a:blipFill>
        </p:spPr>
      </p:sp>
      <p:grpSp>
        <p:nvGrpSpPr>
          <p:cNvPr id="24" name="Group 24"/>
          <p:cNvGrpSpPr/>
          <p:nvPr/>
        </p:nvGrpSpPr>
        <p:grpSpPr>
          <a:xfrm>
            <a:off x="9449974" y="4760435"/>
            <a:ext cx="4867424" cy="453181"/>
            <a:chOff x="0" y="0"/>
            <a:chExt cx="6489898" cy="604242"/>
          </a:xfrm>
        </p:grpSpPr>
        <p:sp>
          <p:nvSpPr>
            <p:cNvPr id="25" name="Freeform 25"/>
            <p:cNvSpPr/>
            <p:nvPr/>
          </p:nvSpPr>
          <p:spPr>
            <a:xfrm>
              <a:off x="0" y="0"/>
              <a:ext cx="6489898" cy="604242"/>
            </a:xfrm>
            <a:custGeom>
              <a:avLst/>
              <a:gdLst/>
              <a:ahLst/>
              <a:cxnLst/>
              <a:rect l="l" t="t" r="r" b="b"/>
              <a:pathLst>
                <a:path w="6489898" h="604242">
                  <a:moveTo>
                    <a:pt x="0" y="0"/>
                  </a:moveTo>
                  <a:lnTo>
                    <a:pt x="6489898" y="0"/>
                  </a:lnTo>
                  <a:lnTo>
                    <a:pt x="6489898" y="604242"/>
                  </a:lnTo>
                  <a:lnTo>
                    <a:pt x="0" y="604242"/>
                  </a:lnTo>
                  <a:close/>
                </a:path>
              </a:pathLst>
            </a:custGeom>
            <a:solidFill>
              <a:srgbClr val="000000">
                <a:alpha val="0"/>
              </a:srgbClr>
            </a:solidFill>
          </p:spPr>
        </p:sp>
        <p:sp>
          <p:nvSpPr>
            <p:cNvPr id="26" name="TextBox 26"/>
            <p:cNvSpPr txBox="1"/>
            <p:nvPr/>
          </p:nvSpPr>
          <p:spPr>
            <a:xfrm>
              <a:off x="0" y="38100"/>
              <a:ext cx="6489898" cy="566142"/>
            </a:xfrm>
            <a:prstGeom prst="rect">
              <a:avLst/>
            </a:prstGeom>
          </p:spPr>
          <p:txBody>
            <a:bodyPr lIns="0" tIns="0" rIns="0" bIns="0" rtlCol="0" anchor="t"/>
            <a:lstStyle/>
            <a:p>
              <a:pPr algn="l">
                <a:lnSpc>
                  <a:spcPts val="3562"/>
                </a:lnSpc>
              </a:pPr>
              <a:r>
                <a:rPr lang="en-US" sz="4000">
                  <a:solidFill>
                    <a:srgbClr val="FFFFFF"/>
                  </a:solidFill>
                  <a:latin typeface="Times New Roman"/>
                  <a:ea typeface="Times New Roman"/>
                  <a:cs typeface="Times New Roman"/>
                  <a:sym typeface="Times New Roman"/>
                </a:rPr>
                <a:t>Adoption Application</a:t>
              </a:r>
            </a:p>
          </p:txBody>
        </p:sp>
      </p:grpSp>
      <p:grpSp>
        <p:nvGrpSpPr>
          <p:cNvPr id="27" name="Group 27"/>
          <p:cNvGrpSpPr/>
          <p:nvPr/>
        </p:nvGrpSpPr>
        <p:grpSpPr>
          <a:xfrm>
            <a:off x="9449974" y="5348440"/>
            <a:ext cx="8025896" cy="1051063"/>
            <a:chOff x="0" y="0"/>
            <a:chExt cx="10701195" cy="1401417"/>
          </a:xfrm>
        </p:grpSpPr>
        <p:sp>
          <p:nvSpPr>
            <p:cNvPr id="28" name="Freeform 28"/>
            <p:cNvSpPr/>
            <p:nvPr/>
          </p:nvSpPr>
          <p:spPr>
            <a:xfrm>
              <a:off x="0" y="0"/>
              <a:ext cx="10701195" cy="1401417"/>
            </a:xfrm>
            <a:custGeom>
              <a:avLst/>
              <a:gdLst/>
              <a:ahLst/>
              <a:cxnLst/>
              <a:rect l="l" t="t" r="r" b="b"/>
              <a:pathLst>
                <a:path w="10701195" h="1401417">
                  <a:moveTo>
                    <a:pt x="0" y="0"/>
                  </a:moveTo>
                  <a:lnTo>
                    <a:pt x="10701195" y="0"/>
                  </a:lnTo>
                  <a:lnTo>
                    <a:pt x="10701195" y="1401417"/>
                  </a:lnTo>
                  <a:lnTo>
                    <a:pt x="0" y="1401417"/>
                  </a:lnTo>
                  <a:close/>
                </a:path>
              </a:pathLst>
            </a:custGeom>
            <a:solidFill>
              <a:srgbClr val="000000">
                <a:alpha val="0"/>
              </a:srgbClr>
            </a:solidFill>
          </p:spPr>
        </p:sp>
        <p:sp>
          <p:nvSpPr>
            <p:cNvPr id="29" name="TextBox 29"/>
            <p:cNvSpPr txBox="1"/>
            <p:nvPr/>
          </p:nvSpPr>
          <p:spPr>
            <a:xfrm>
              <a:off x="0" y="-66675"/>
              <a:ext cx="10701195" cy="1468092"/>
            </a:xfrm>
            <a:prstGeom prst="rect">
              <a:avLst/>
            </a:prstGeom>
          </p:spPr>
          <p:txBody>
            <a:bodyPr lIns="0" tIns="0" rIns="0" bIns="0" rtlCol="0" anchor="t"/>
            <a:lstStyle/>
            <a:p>
              <a:pPr algn="l">
                <a:lnSpc>
                  <a:spcPts val="3625"/>
                </a:lnSpc>
              </a:pPr>
              <a:r>
                <a:rPr lang="en-US" sz="3000">
                  <a:solidFill>
                    <a:srgbClr val="FFFFFF"/>
                  </a:solidFill>
                  <a:latin typeface="Times New Roman"/>
                  <a:ea typeface="Times New Roman"/>
                  <a:cs typeface="Times New Roman"/>
                  <a:sym typeface="Times New Roman"/>
                </a:rPr>
                <a:t>Users submit an application for the pet they want</a:t>
              </a:r>
            </a:p>
            <a:p>
              <a:pPr algn="l">
                <a:lnSpc>
                  <a:spcPts val="3625"/>
                </a:lnSpc>
              </a:pPr>
              <a:r>
                <a:rPr lang="en-US" sz="3000">
                  <a:solidFill>
                    <a:srgbClr val="FFFFFF"/>
                  </a:solidFill>
                  <a:latin typeface="Times New Roman"/>
                  <a:ea typeface="Times New Roman"/>
                  <a:cs typeface="Times New Roman"/>
                  <a:sym typeface="Times New Roman"/>
                </a:rPr>
                <a:t> to adopt.</a:t>
              </a:r>
            </a:p>
          </p:txBody>
        </p:sp>
      </p:grpSp>
      <p:sp>
        <p:nvSpPr>
          <p:cNvPr id="30" name="Freeform 30" descr="preencoded.png"/>
          <p:cNvSpPr/>
          <p:nvPr/>
        </p:nvSpPr>
        <p:spPr>
          <a:xfrm>
            <a:off x="7818574" y="6637195"/>
            <a:ext cx="1249411" cy="1499216"/>
          </a:xfrm>
          <a:custGeom>
            <a:avLst/>
            <a:gdLst/>
            <a:ahLst/>
            <a:cxnLst/>
            <a:rect l="l" t="t" r="r" b="b"/>
            <a:pathLst>
              <a:path w="1249411" h="1499216">
                <a:moveTo>
                  <a:pt x="0" y="0"/>
                </a:moveTo>
                <a:lnTo>
                  <a:pt x="1249411" y="0"/>
                </a:lnTo>
                <a:lnTo>
                  <a:pt x="1249411" y="1499216"/>
                </a:lnTo>
                <a:lnTo>
                  <a:pt x="0" y="1499216"/>
                </a:lnTo>
                <a:lnTo>
                  <a:pt x="0" y="0"/>
                </a:lnTo>
                <a:close/>
              </a:path>
            </a:pathLst>
          </a:custGeom>
          <a:blipFill>
            <a:blip r:embed="rId8"/>
            <a:stretch>
              <a:fillRect t="-167" b="-167"/>
            </a:stretch>
          </a:blipFill>
        </p:spPr>
      </p:sp>
      <p:grpSp>
        <p:nvGrpSpPr>
          <p:cNvPr id="31" name="Group 31"/>
          <p:cNvGrpSpPr/>
          <p:nvPr/>
        </p:nvGrpSpPr>
        <p:grpSpPr>
          <a:xfrm>
            <a:off x="9495001" y="6609648"/>
            <a:ext cx="4849611" cy="544030"/>
            <a:chOff x="0" y="0"/>
            <a:chExt cx="4833342" cy="604242"/>
          </a:xfrm>
        </p:grpSpPr>
        <p:sp>
          <p:nvSpPr>
            <p:cNvPr id="32" name="Freeform 32"/>
            <p:cNvSpPr/>
            <p:nvPr/>
          </p:nvSpPr>
          <p:spPr>
            <a:xfrm>
              <a:off x="0" y="0"/>
              <a:ext cx="4833342" cy="604242"/>
            </a:xfrm>
            <a:custGeom>
              <a:avLst/>
              <a:gdLst/>
              <a:ahLst/>
              <a:cxnLst/>
              <a:rect l="l" t="t" r="r" b="b"/>
              <a:pathLst>
                <a:path w="4833342" h="604242">
                  <a:moveTo>
                    <a:pt x="0" y="0"/>
                  </a:moveTo>
                  <a:lnTo>
                    <a:pt x="4833342" y="0"/>
                  </a:lnTo>
                  <a:lnTo>
                    <a:pt x="4833342" y="604242"/>
                  </a:lnTo>
                  <a:lnTo>
                    <a:pt x="0" y="604242"/>
                  </a:lnTo>
                  <a:close/>
                </a:path>
              </a:pathLst>
            </a:custGeom>
            <a:solidFill>
              <a:srgbClr val="000000">
                <a:alpha val="0"/>
              </a:srgbClr>
            </a:solidFill>
          </p:spPr>
        </p:sp>
        <p:sp>
          <p:nvSpPr>
            <p:cNvPr id="33" name="TextBox 33"/>
            <p:cNvSpPr txBox="1"/>
            <p:nvPr/>
          </p:nvSpPr>
          <p:spPr>
            <a:xfrm>
              <a:off x="0" y="38100"/>
              <a:ext cx="4833342" cy="566142"/>
            </a:xfrm>
            <a:prstGeom prst="rect">
              <a:avLst/>
            </a:prstGeom>
          </p:spPr>
          <p:txBody>
            <a:bodyPr lIns="0" tIns="0" rIns="0" bIns="0" rtlCol="0" anchor="t"/>
            <a:lstStyle/>
            <a:p>
              <a:pPr algn="l">
                <a:lnSpc>
                  <a:spcPts val="3562"/>
                </a:lnSpc>
              </a:pPr>
              <a:r>
                <a:rPr lang="en-US" sz="4000" dirty="0">
                  <a:solidFill>
                    <a:srgbClr val="FFFFFF"/>
                  </a:solidFill>
                  <a:latin typeface="Times New Roman"/>
                  <a:ea typeface="Times New Roman"/>
                  <a:cs typeface="Times New Roman"/>
                  <a:sym typeface="Times New Roman"/>
                </a:rPr>
                <a:t>Adoption Finalization</a:t>
              </a:r>
            </a:p>
          </p:txBody>
        </p:sp>
      </p:grpSp>
      <p:grpSp>
        <p:nvGrpSpPr>
          <p:cNvPr id="34" name="Group 34"/>
          <p:cNvGrpSpPr/>
          <p:nvPr/>
        </p:nvGrpSpPr>
        <p:grpSpPr>
          <a:xfrm>
            <a:off x="9325294" y="7305800"/>
            <a:ext cx="8210732" cy="1114486"/>
            <a:chOff x="0" y="0"/>
            <a:chExt cx="10947643" cy="1485982"/>
          </a:xfrm>
        </p:grpSpPr>
        <p:sp>
          <p:nvSpPr>
            <p:cNvPr id="35" name="Freeform 35"/>
            <p:cNvSpPr/>
            <p:nvPr/>
          </p:nvSpPr>
          <p:spPr>
            <a:xfrm>
              <a:off x="0" y="0"/>
              <a:ext cx="10947643" cy="1485982"/>
            </a:xfrm>
            <a:custGeom>
              <a:avLst/>
              <a:gdLst/>
              <a:ahLst/>
              <a:cxnLst/>
              <a:rect l="l" t="t" r="r" b="b"/>
              <a:pathLst>
                <a:path w="10947643" h="1485982">
                  <a:moveTo>
                    <a:pt x="0" y="0"/>
                  </a:moveTo>
                  <a:lnTo>
                    <a:pt x="10947643" y="0"/>
                  </a:lnTo>
                  <a:lnTo>
                    <a:pt x="10947643" y="1485982"/>
                  </a:lnTo>
                  <a:lnTo>
                    <a:pt x="0" y="1485982"/>
                  </a:lnTo>
                  <a:close/>
                </a:path>
              </a:pathLst>
            </a:custGeom>
            <a:solidFill>
              <a:srgbClr val="000000">
                <a:alpha val="0"/>
              </a:srgbClr>
            </a:solidFill>
          </p:spPr>
        </p:sp>
        <p:sp>
          <p:nvSpPr>
            <p:cNvPr id="36" name="TextBox 36"/>
            <p:cNvSpPr txBox="1"/>
            <p:nvPr/>
          </p:nvSpPr>
          <p:spPr>
            <a:xfrm>
              <a:off x="0" y="-66675"/>
              <a:ext cx="10947643" cy="1552657"/>
            </a:xfrm>
            <a:prstGeom prst="rect">
              <a:avLst/>
            </a:prstGeom>
          </p:spPr>
          <p:txBody>
            <a:bodyPr lIns="0" tIns="0" rIns="0" bIns="0" rtlCol="0" anchor="t"/>
            <a:lstStyle/>
            <a:p>
              <a:pPr algn="l">
                <a:lnSpc>
                  <a:spcPts val="3625"/>
                </a:lnSpc>
              </a:pPr>
              <a:r>
                <a:rPr lang="en-US" sz="3000" dirty="0">
                  <a:solidFill>
                    <a:srgbClr val="FFFFFF"/>
                  </a:solidFill>
                  <a:latin typeface="Times New Roman"/>
                  <a:ea typeface="Times New Roman"/>
                  <a:cs typeface="Times New Roman"/>
                  <a:sym typeface="Times New Roman"/>
                </a:rPr>
                <a:t>Once approved, the adopter completes the paperwork </a:t>
              </a:r>
            </a:p>
            <a:p>
              <a:pPr algn="l">
                <a:lnSpc>
                  <a:spcPts val="3625"/>
                </a:lnSpc>
              </a:pPr>
              <a:r>
                <a:rPr lang="en-US" sz="3000" dirty="0">
                  <a:solidFill>
                    <a:srgbClr val="FFFFFF"/>
                  </a:solidFill>
                  <a:latin typeface="Times New Roman"/>
                  <a:ea typeface="Times New Roman"/>
                  <a:cs typeface="Times New Roman"/>
                  <a:sym typeface="Times New Roman"/>
                </a:rPr>
                <a:t>  Digitally.</a:t>
              </a:r>
            </a:p>
          </p:txBody>
        </p:sp>
      </p:grpSp>
      <p:grpSp>
        <p:nvGrpSpPr>
          <p:cNvPr id="37" name="Group 37"/>
          <p:cNvGrpSpPr/>
          <p:nvPr/>
        </p:nvGrpSpPr>
        <p:grpSpPr>
          <a:xfrm>
            <a:off x="7894589" y="8697152"/>
            <a:ext cx="5949086" cy="884858"/>
            <a:chOff x="0" y="0"/>
            <a:chExt cx="7932115" cy="1179810"/>
          </a:xfrm>
        </p:grpSpPr>
        <p:sp>
          <p:nvSpPr>
            <p:cNvPr id="38" name="Freeform 38"/>
            <p:cNvSpPr/>
            <p:nvPr/>
          </p:nvSpPr>
          <p:spPr>
            <a:xfrm>
              <a:off x="0" y="0"/>
              <a:ext cx="7932115" cy="1179810"/>
            </a:xfrm>
            <a:custGeom>
              <a:avLst/>
              <a:gdLst/>
              <a:ahLst/>
              <a:cxnLst/>
              <a:rect l="l" t="t" r="r" b="b"/>
              <a:pathLst>
                <a:path w="7932115" h="1179810">
                  <a:moveTo>
                    <a:pt x="0" y="0"/>
                  </a:moveTo>
                  <a:lnTo>
                    <a:pt x="7932115" y="0"/>
                  </a:lnTo>
                  <a:lnTo>
                    <a:pt x="7932115" y="1179810"/>
                  </a:lnTo>
                  <a:lnTo>
                    <a:pt x="0" y="1179810"/>
                  </a:lnTo>
                  <a:close/>
                </a:path>
              </a:pathLst>
            </a:custGeom>
            <a:solidFill>
              <a:srgbClr val="000000">
                <a:alpha val="0"/>
              </a:srgbClr>
            </a:solidFill>
          </p:spPr>
        </p:sp>
        <p:sp>
          <p:nvSpPr>
            <p:cNvPr id="39" name="TextBox 39"/>
            <p:cNvSpPr txBox="1"/>
            <p:nvPr/>
          </p:nvSpPr>
          <p:spPr>
            <a:xfrm>
              <a:off x="0" y="-104775"/>
              <a:ext cx="7932115" cy="1284585"/>
            </a:xfrm>
            <a:prstGeom prst="rect">
              <a:avLst/>
            </a:prstGeom>
          </p:spPr>
          <p:txBody>
            <a:bodyPr lIns="0" tIns="0" rIns="0" bIns="0" rtlCol="0" anchor="t"/>
            <a:lstStyle/>
            <a:p>
              <a:pPr algn="l">
                <a:lnSpc>
                  <a:spcPts val="5999"/>
                </a:lnSpc>
              </a:pPr>
              <a:r>
                <a:rPr lang="en-US" sz="4999">
                  <a:solidFill>
                    <a:srgbClr val="FFFFFF"/>
                  </a:solidFill>
                  <a:latin typeface="Calibri (MS)"/>
                  <a:ea typeface="Calibri (MS)"/>
                  <a:cs typeface="Calibri (MS)"/>
                  <a:sym typeface="Calibri (MS)"/>
                </a:rPr>
                <a:t>Adoption completed</a:t>
              </a: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14287" y="8345"/>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grpSp>
        <p:nvGrpSpPr>
          <p:cNvPr id="5" name="Group 5"/>
          <p:cNvGrpSpPr/>
          <p:nvPr/>
        </p:nvGrpSpPr>
        <p:grpSpPr>
          <a:xfrm>
            <a:off x="959049" y="1572816"/>
            <a:ext cx="7818090" cy="964109"/>
            <a:chOff x="0" y="0"/>
            <a:chExt cx="10424120" cy="1285478"/>
          </a:xfrm>
        </p:grpSpPr>
        <p:sp>
          <p:nvSpPr>
            <p:cNvPr id="6" name="Freeform 6"/>
            <p:cNvSpPr/>
            <p:nvPr/>
          </p:nvSpPr>
          <p:spPr>
            <a:xfrm>
              <a:off x="0" y="0"/>
              <a:ext cx="10424120" cy="1285478"/>
            </a:xfrm>
            <a:custGeom>
              <a:avLst/>
              <a:gdLst/>
              <a:ahLst/>
              <a:cxnLst/>
              <a:rect l="l" t="t" r="r" b="b"/>
              <a:pathLst>
                <a:path w="10424120" h="1285478">
                  <a:moveTo>
                    <a:pt x="0" y="0"/>
                  </a:moveTo>
                  <a:lnTo>
                    <a:pt x="10424120" y="0"/>
                  </a:lnTo>
                  <a:lnTo>
                    <a:pt x="10424120" y="1285478"/>
                  </a:lnTo>
                  <a:lnTo>
                    <a:pt x="0" y="1285478"/>
                  </a:lnTo>
                  <a:close/>
                </a:path>
              </a:pathLst>
            </a:custGeom>
            <a:solidFill>
              <a:srgbClr val="000000">
                <a:alpha val="0"/>
              </a:srgbClr>
            </a:solidFill>
          </p:spPr>
        </p:sp>
        <p:sp>
          <p:nvSpPr>
            <p:cNvPr id="7" name="TextBox 7"/>
            <p:cNvSpPr txBox="1"/>
            <p:nvPr/>
          </p:nvSpPr>
          <p:spPr>
            <a:xfrm>
              <a:off x="0" y="-28575"/>
              <a:ext cx="10424120" cy="1314053"/>
            </a:xfrm>
            <a:prstGeom prst="rect">
              <a:avLst/>
            </a:prstGeom>
          </p:spPr>
          <p:txBody>
            <a:bodyPr lIns="0" tIns="0" rIns="0" bIns="0" rtlCol="0" anchor="t"/>
            <a:lstStyle/>
            <a:p>
              <a:pPr algn="l">
                <a:lnSpc>
                  <a:spcPts val="7562"/>
                </a:lnSpc>
              </a:pPr>
              <a:r>
                <a:rPr lang="en-US" sz="6062" dirty="0">
                  <a:solidFill>
                    <a:srgbClr val="F5F0F0"/>
                  </a:solidFill>
                  <a:latin typeface="Times New Roman" panose="02020603050405020304" pitchFamily="18" charset="0"/>
                  <a:ea typeface="Merriweather"/>
                  <a:cs typeface="Times New Roman" panose="02020603050405020304" pitchFamily="18" charset="0"/>
                  <a:sym typeface="Merriweather"/>
                </a:rPr>
                <a:t>Our Web Application</a:t>
              </a:r>
            </a:p>
          </p:txBody>
        </p:sp>
      </p:grpSp>
      <p:grpSp>
        <p:nvGrpSpPr>
          <p:cNvPr id="8" name="Group 8"/>
          <p:cNvGrpSpPr/>
          <p:nvPr/>
        </p:nvGrpSpPr>
        <p:grpSpPr>
          <a:xfrm>
            <a:off x="1260222" y="3428146"/>
            <a:ext cx="2619962" cy="722857"/>
            <a:chOff x="0" y="0"/>
            <a:chExt cx="3493283" cy="963810"/>
          </a:xfrm>
        </p:grpSpPr>
        <p:sp>
          <p:nvSpPr>
            <p:cNvPr id="9" name="Freeform 9"/>
            <p:cNvSpPr/>
            <p:nvPr/>
          </p:nvSpPr>
          <p:spPr>
            <a:xfrm>
              <a:off x="0" y="0"/>
              <a:ext cx="3493283" cy="963810"/>
            </a:xfrm>
            <a:custGeom>
              <a:avLst/>
              <a:gdLst/>
              <a:ahLst/>
              <a:cxnLst/>
              <a:rect l="l" t="t" r="r" b="b"/>
              <a:pathLst>
                <a:path w="3493283" h="963810">
                  <a:moveTo>
                    <a:pt x="0" y="0"/>
                  </a:moveTo>
                  <a:lnTo>
                    <a:pt x="3493283" y="0"/>
                  </a:lnTo>
                  <a:lnTo>
                    <a:pt x="3493283" y="963810"/>
                  </a:lnTo>
                  <a:lnTo>
                    <a:pt x="0" y="963810"/>
                  </a:lnTo>
                  <a:close/>
                </a:path>
              </a:pathLst>
            </a:custGeom>
            <a:solidFill>
              <a:srgbClr val="000000">
                <a:alpha val="0"/>
              </a:srgbClr>
            </a:solidFill>
          </p:spPr>
        </p:sp>
        <p:sp>
          <p:nvSpPr>
            <p:cNvPr id="10" name="TextBox 10"/>
            <p:cNvSpPr txBox="1"/>
            <p:nvPr/>
          </p:nvSpPr>
          <p:spPr>
            <a:xfrm>
              <a:off x="0" y="19050"/>
              <a:ext cx="3493283" cy="944760"/>
            </a:xfrm>
            <a:prstGeom prst="rect">
              <a:avLst/>
            </a:prstGeom>
          </p:spPr>
          <p:txBody>
            <a:bodyPr lIns="0" tIns="0" rIns="0" bIns="0" rtlCol="0" anchor="t"/>
            <a:lstStyle/>
            <a:p>
              <a:pPr algn="l">
                <a:lnSpc>
                  <a:spcPts val="3750"/>
                </a:lnSpc>
              </a:pPr>
              <a:r>
                <a:rPr lang="en-US" sz="4000">
                  <a:solidFill>
                    <a:srgbClr val="F5F0F0"/>
                  </a:solidFill>
                  <a:latin typeface="Times New Roman"/>
                  <a:ea typeface="Times New Roman"/>
                  <a:cs typeface="Times New Roman"/>
                  <a:sym typeface="Times New Roman"/>
                </a:rPr>
                <a:t>Frontend</a:t>
              </a:r>
            </a:p>
          </p:txBody>
        </p:sp>
      </p:grpSp>
      <p:grpSp>
        <p:nvGrpSpPr>
          <p:cNvPr id="11" name="Group 11"/>
          <p:cNvGrpSpPr/>
          <p:nvPr/>
        </p:nvGrpSpPr>
        <p:grpSpPr>
          <a:xfrm>
            <a:off x="1125461" y="4032232"/>
            <a:ext cx="3712874" cy="2239227"/>
            <a:chOff x="0" y="0"/>
            <a:chExt cx="4950498" cy="2985637"/>
          </a:xfrm>
        </p:grpSpPr>
        <p:sp>
          <p:nvSpPr>
            <p:cNvPr id="12" name="Freeform 12"/>
            <p:cNvSpPr/>
            <p:nvPr/>
          </p:nvSpPr>
          <p:spPr>
            <a:xfrm>
              <a:off x="0" y="0"/>
              <a:ext cx="4950498" cy="2985637"/>
            </a:xfrm>
            <a:custGeom>
              <a:avLst/>
              <a:gdLst/>
              <a:ahLst/>
              <a:cxnLst/>
              <a:rect l="l" t="t" r="r" b="b"/>
              <a:pathLst>
                <a:path w="4950498" h="2985637">
                  <a:moveTo>
                    <a:pt x="0" y="0"/>
                  </a:moveTo>
                  <a:lnTo>
                    <a:pt x="4950498" y="0"/>
                  </a:lnTo>
                  <a:lnTo>
                    <a:pt x="4950498" y="2985637"/>
                  </a:lnTo>
                  <a:lnTo>
                    <a:pt x="0" y="2985637"/>
                  </a:lnTo>
                  <a:close/>
                </a:path>
              </a:pathLst>
            </a:custGeom>
            <a:solidFill>
              <a:srgbClr val="000000">
                <a:alpha val="0"/>
              </a:srgbClr>
            </a:solidFill>
          </p:spPr>
        </p:sp>
        <p:sp>
          <p:nvSpPr>
            <p:cNvPr id="13" name="TextBox 13"/>
            <p:cNvSpPr txBox="1"/>
            <p:nvPr/>
          </p:nvSpPr>
          <p:spPr>
            <a:xfrm>
              <a:off x="0" y="-85725"/>
              <a:ext cx="4950498" cy="3071362"/>
            </a:xfrm>
            <a:prstGeom prst="rect">
              <a:avLst/>
            </a:prstGeom>
          </p:spPr>
          <p:txBody>
            <a:bodyPr lIns="0" tIns="0" rIns="0" bIns="0" rtlCol="0" anchor="t"/>
            <a:lstStyle/>
            <a:p>
              <a:pPr algn="l">
                <a:lnSpc>
                  <a:spcPts val="3874"/>
                </a:lnSpc>
              </a:pPr>
              <a:r>
                <a:rPr lang="en-US" sz="3000">
                  <a:solidFill>
                    <a:srgbClr val="FFFFFF"/>
                  </a:solidFill>
                  <a:latin typeface="Times New Roman"/>
                  <a:ea typeface="Times New Roman"/>
                  <a:cs typeface="Times New Roman"/>
                  <a:sym typeface="Times New Roman"/>
                </a:rPr>
                <a:t>HTML, CSS, JavaScript  to create login page and home page</a:t>
              </a:r>
            </a:p>
          </p:txBody>
        </p:sp>
      </p:grpSp>
      <p:grpSp>
        <p:nvGrpSpPr>
          <p:cNvPr id="14" name="Group 14"/>
          <p:cNvGrpSpPr/>
          <p:nvPr/>
        </p:nvGrpSpPr>
        <p:grpSpPr>
          <a:xfrm>
            <a:off x="5690741" y="6020629"/>
            <a:ext cx="3467546" cy="481905"/>
            <a:chOff x="0" y="0"/>
            <a:chExt cx="4623395" cy="642540"/>
          </a:xfrm>
        </p:grpSpPr>
        <p:sp>
          <p:nvSpPr>
            <p:cNvPr id="15" name="Freeform 15"/>
            <p:cNvSpPr/>
            <p:nvPr/>
          </p:nvSpPr>
          <p:spPr>
            <a:xfrm>
              <a:off x="0" y="0"/>
              <a:ext cx="4623395" cy="642540"/>
            </a:xfrm>
            <a:custGeom>
              <a:avLst/>
              <a:gdLst/>
              <a:ahLst/>
              <a:cxnLst/>
              <a:rect l="l" t="t" r="r" b="b"/>
              <a:pathLst>
                <a:path w="4623395" h="642540">
                  <a:moveTo>
                    <a:pt x="0" y="0"/>
                  </a:moveTo>
                  <a:lnTo>
                    <a:pt x="4623395" y="0"/>
                  </a:lnTo>
                  <a:lnTo>
                    <a:pt x="4623395" y="642540"/>
                  </a:lnTo>
                  <a:lnTo>
                    <a:pt x="0" y="642540"/>
                  </a:lnTo>
                  <a:close/>
                </a:path>
              </a:pathLst>
            </a:custGeom>
            <a:solidFill>
              <a:srgbClr val="000000">
                <a:alpha val="0"/>
              </a:srgbClr>
            </a:solidFill>
          </p:spPr>
        </p:sp>
        <p:sp>
          <p:nvSpPr>
            <p:cNvPr id="16" name="TextBox 16"/>
            <p:cNvSpPr txBox="1"/>
            <p:nvPr/>
          </p:nvSpPr>
          <p:spPr>
            <a:xfrm>
              <a:off x="0" y="19050"/>
              <a:ext cx="4623395" cy="623490"/>
            </a:xfrm>
            <a:prstGeom prst="rect">
              <a:avLst/>
            </a:prstGeom>
          </p:spPr>
          <p:txBody>
            <a:bodyPr lIns="0" tIns="0" rIns="0" bIns="0" rtlCol="0" anchor="t"/>
            <a:lstStyle/>
            <a:p>
              <a:pPr algn="l">
                <a:lnSpc>
                  <a:spcPts val="3750"/>
                </a:lnSpc>
              </a:pPr>
              <a:r>
                <a:rPr lang="en-US" sz="4000">
                  <a:solidFill>
                    <a:srgbClr val="F5F0F0"/>
                  </a:solidFill>
                  <a:latin typeface="Times New Roman"/>
                  <a:ea typeface="Times New Roman"/>
                  <a:cs typeface="Times New Roman"/>
                  <a:sym typeface="Times New Roman"/>
                </a:rPr>
                <a:t>Backend</a:t>
              </a:r>
            </a:p>
          </p:txBody>
        </p:sp>
      </p:grpSp>
      <p:grpSp>
        <p:nvGrpSpPr>
          <p:cNvPr id="17" name="Group 17"/>
          <p:cNvGrpSpPr/>
          <p:nvPr/>
        </p:nvGrpSpPr>
        <p:grpSpPr>
          <a:xfrm>
            <a:off x="5505106" y="6749504"/>
            <a:ext cx="3467546" cy="1480542"/>
            <a:chOff x="0" y="0"/>
            <a:chExt cx="4623395" cy="1974057"/>
          </a:xfrm>
        </p:grpSpPr>
        <p:sp>
          <p:nvSpPr>
            <p:cNvPr id="18" name="Freeform 18"/>
            <p:cNvSpPr/>
            <p:nvPr/>
          </p:nvSpPr>
          <p:spPr>
            <a:xfrm>
              <a:off x="0" y="0"/>
              <a:ext cx="4623395" cy="1974057"/>
            </a:xfrm>
            <a:custGeom>
              <a:avLst/>
              <a:gdLst/>
              <a:ahLst/>
              <a:cxnLst/>
              <a:rect l="l" t="t" r="r" b="b"/>
              <a:pathLst>
                <a:path w="4623395" h="1974057">
                  <a:moveTo>
                    <a:pt x="0" y="0"/>
                  </a:moveTo>
                  <a:lnTo>
                    <a:pt x="4623395" y="0"/>
                  </a:lnTo>
                  <a:lnTo>
                    <a:pt x="4623395" y="1974057"/>
                  </a:lnTo>
                  <a:lnTo>
                    <a:pt x="0" y="1974057"/>
                  </a:lnTo>
                  <a:close/>
                </a:path>
              </a:pathLst>
            </a:custGeom>
            <a:solidFill>
              <a:srgbClr val="000000">
                <a:alpha val="0"/>
              </a:srgbClr>
            </a:solidFill>
          </p:spPr>
        </p:sp>
        <p:sp>
          <p:nvSpPr>
            <p:cNvPr id="19" name="TextBox 19"/>
            <p:cNvSpPr txBox="1"/>
            <p:nvPr/>
          </p:nvSpPr>
          <p:spPr>
            <a:xfrm>
              <a:off x="0" y="-85725"/>
              <a:ext cx="4623395" cy="2059782"/>
            </a:xfrm>
            <a:prstGeom prst="rect">
              <a:avLst/>
            </a:prstGeom>
          </p:spPr>
          <p:txBody>
            <a:bodyPr lIns="0" tIns="0" rIns="0" bIns="0" rtlCol="0" anchor="t"/>
            <a:lstStyle/>
            <a:p>
              <a:pPr algn="l">
                <a:lnSpc>
                  <a:spcPts val="3874"/>
                </a:lnSpc>
              </a:pPr>
              <a:r>
                <a:rPr lang="en-US" sz="3000" dirty="0">
                  <a:solidFill>
                    <a:srgbClr val="E2E6E9"/>
                  </a:solidFill>
                  <a:latin typeface="Times New Roman"/>
                  <a:ea typeface="Times New Roman"/>
                  <a:cs typeface="Times New Roman"/>
                  <a:sym typeface="Times New Roman"/>
                </a:rPr>
                <a:t>Powered by Node.js and </a:t>
              </a:r>
              <a:r>
                <a:rPr lang="en-US" sz="3000" dirty="0" err="1" smtClean="0">
                  <a:solidFill>
                    <a:srgbClr val="E2E6E9"/>
                  </a:solidFill>
                  <a:latin typeface="Times New Roman"/>
                  <a:ea typeface="Times New Roman"/>
                  <a:cs typeface="Times New Roman"/>
                  <a:sym typeface="Times New Roman"/>
                </a:rPr>
                <a:t>Xampp</a:t>
              </a:r>
              <a:r>
                <a:rPr lang="en-US" sz="3000" dirty="0" smtClean="0">
                  <a:solidFill>
                    <a:srgbClr val="E2E6E9"/>
                  </a:solidFill>
                  <a:latin typeface="Times New Roman"/>
                  <a:ea typeface="Times New Roman"/>
                  <a:cs typeface="Times New Roman"/>
                  <a:sym typeface="Times New Roman"/>
                </a:rPr>
                <a:t> </a:t>
              </a:r>
              <a:r>
                <a:rPr lang="en-US" sz="3000" dirty="0">
                  <a:solidFill>
                    <a:srgbClr val="E2E6E9"/>
                  </a:solidFill>
                  <a:latin typeface="Times New Roman"/>
                  <a:ea typeface="Times New Roman"/>
                  <a:cs typeface="Times New Roman"/>
                  <a:sym typeface="Times New Roman"/>
                </a:rPr>
                <a:t>for robust functionality.</a:t>
              </a:r>
            </a:p>
          </p:txBody>
        </p:sp>
      </p:grpSp>
      <p:grpSp>
        <p:nvGrpSpPr>
          <p:cNvPr id="20" name="Group 20"/>
          <p:cNvGrpSpPr/>
          <p:nvPr/>
        </p:nvGrpSpPr>
        <p:grpSpPr>
          <a:xfrm>
            <a:off x="9982121" y="3894479"/>
            <a:ext cx="3467546" cy="481905"/>
            <a:chOff x="0" y="0"/>
            <a:chExt cx="4623395" cy="642540"/>
          </a:xfrm>
        </p:grpSpPr>
        <p:sp>
          <p:nvSpPr>
            <p:cNvPr id="21" name="Freeform 21"/>
            <p:cNvSpPr/>
            <p:nvPr/>
          </p:nvSpPr>
          <p:spPr>
            <a:xfrm>
              <a:off x="0" y="0"/>
              <a:ext cx="4623395" cy="642540"/>
            </a:xfrm>
            <a:custGeom>
              <a:avLst/>
              <a:gdLst/>
              <a:ahLst/>
              <a:cxnLst/>
              <a:rect l="l" t="t" r="r" b="b"/>
              <a:pathLst>
                <a:path w="4623395" h="642540">
                  <a:moveTo>
                    <a:pt x="0" y="0"/>
                  </a:moveTo>
                  <a:lnTo>
                    <a:pt x="4623395" y="0"/>
                  </a:lnTo>
                  <a:lnTo>
                    <a:pt x="4623395" y="642540"/>
                  </a:lnTo>
                  <a:lnTo>
                    <a:pt x="0" y="642540"/>
                  </a:lnTo>
                  <a:close/>
                </a:path>
              </a:pathLst>
            </a:custGeom>
            <a:solidFill>
              <a:srgbClr val="000000">
                <a:alpha val="0"/>
              </a:srgbClr>
            </a:solidFill>
          </p:spPr>
        </p:sp>
        <p:sp>
          <p:nvSpPr>
            <p:cNvPr id="22" name="TextBox 22"/>
            <p:cNvSpPr txBox="1"/>
            <p:nvPr/>
          </p:nvSpPr>
          <p:spPr>
            <a:xfrm>
              <a:off x="0" y="19050"/>
              <a:ext cx="4623395" cy="623490"/>
            </a:xfrm>
            <a:prstGeom prst="rect">
              <a:avLst/>
            </a:prstGeom>
          </p:spPr>
          <p:txBody>
            <a:bodyPr lIns="0" tIns="0" rIns="0" bIns="0" rtlCol="0" anchor="t"/>
            <a:lstStyle/>
            <a:p>
              <a:pPr algn="l">
                <a:lnSpc>
                  <a:spcPts val="3750"/>
                </a:lnSpc>
              </a:pPr>
              <a:r>
                <a:rPr lang="en-US" sz="4000">
                  <a:solidFill>
                    <a:srgbClr val="F5F0F0"/>
                  </a:solidFill>
                  <a:latin typeface="Times New Roman"/>
                  <a:ea typeface="Times New Roman"/>
                  <a:cs typeface="Times New Roman"/>
                  <a:sym typeface="Times New Roman"/>
                </a:rPr>
                <a:t>Database</a:t>
              </a:r>
            </a:p>
          </p:txBody>
        </p:sp>
      </p:grpSp>
      <p:grpSp>
        <p:nvGrpSpPr>
          <p:cNvPr id="23" name="Group 23"/>
          <p:cNvGrpSpPr/>
          <p:nvPr/>
        </p:nvGrpSpPr>
        <p:grpSpPr>
          <a:xfrm>
            <a:off x="9637194" y="4540300"/>
            <a:ext cx="3467546" cy="987027"/>
            <a:chOff x="0" y="0"/>
            <a:chExt cx="4623395" cy="1316037"/>
          </a:xfrm>
        </p:grpSpPr>
        <p:sp>
          <p:nvSpPr>
            <p:cNvPr id="24" name="Freeform 24"/>
            <p:cNvSpPr/>
            <p:nvPr/>
          </p:nvSpPr>
          <p:spPr>
            <a:xfrm>
              <a:off x="0" y="0"/>
              <a:ext cx="4623395" cy="1316037"/>
            </a:xfrm>
            <a:custGeom>
              <a:avLst/>
              <a:gdLst/>
              <a:ahLst/>
              <a:cxnLst/>
              <a:rect l="l" t="t" r="r" b="b"/>
              <a:pathLst>
                <a:path w="4623395" h="1316037">
                  <a:moveTo>
                    <a:pt x="0" y="0"/>
                  </a:moveTo>
                  <a:lnTo>
                    <a:pt x="4623395" y="0"/>
                  </a:lnTo>
                  <a:lnTo>
                    <a:pt x="4623395" y="1316037"/>
                  </a:lnTo>
                  <a:lnTo>
                    <a:pt x="0" y="1316037"/>
                  </a:lnTo>
                  <a:close/>
                </a:path>
              </a:pathLst>
            </a:custGeom>
            <a:solidFill>
              <a:srgbClr val="000000">
                <a:alpha val="0"/>
              </a:srgbClr>
            </a:solidFill>
          </p:spPr>
        </p:sp>
        <p:sp>
          <p:nvSpPr>
            <p:cNvPr id="25" name="TextBox 25"/>
            <p:cNvSpPr txBox="1"/>
            <p:nvPr/>
          </p:nvSpPr>
          <p:spPr>
            <a:xfrm>
              <a:off x="0" y="-85725"/>
              <a:ext cx="4623395" cy="1401762"/>
            </a:xfrm>
            <a:prstGeom prst="rect">
              <a:avLst/>
            </a:prstGeom>
          </p:spPr>
          <p:txBody>
            <a:bodyPr lIns="0" tIns="0" rIns="0" bIns="0" rtlCol="0" anchor="t"/>
            <a:lstStyle/>
            <a:p>
              <a:pPr algn="l">
                <a:lnSpc>
                  <a:spcPts val="3874"/>
                </a:lnSpc>
              </a:pPr>
              <a:r>
                <a:rPr lang="en-US" sz="3000" dirty="0">
                  <a:solidFill>
                    <a:srgbClr val="E2E6E9"/>
                  </a:solidFill>
                  <a:latin typeface="Times New Roman"/>
                  <a:ea typeface="Times New Roman"/>
                  <a:cs typeface="Times New Roman"/>
                  <a:sym typeface="Times New Roman"/>
                </a:rPr>
                <a:t>MongoDB stores pet and user data securely.</a:t>
              </a:r>
            </a:p>
          </p:txBody>
        </p:sp>
      </p:grpSp>
      <p:grpSp>
        <p:nvGrpSpPr>
          <p:cNvPr id="26" name="Group 26"/>
          <p:cNvGrpSpPr/>
          <p:nvPr/>
        </p:nvGrpSpPr>
        <p:grpSpPr>
          <a:xfrm>
            <a:off x="13449668" y="6501046"/>
            <a:ext cx="3467546" cy="481905"/>
            <a:chOff x="0" y="0"/>
            <a:chExt cx="4623395" cy="642540"/>
          </a:xfrm>
        </p:grpSpPr>
        <p:sp>
          <p:nvSpPr>
            <p:cNvPr id="27" name="Freeform 27"/>
            <p:cNvSpPr/>
            <p:nvPr/>
          </p:nvSpPr>
          <p:spPr>
            <a:xfrm>
              <a:off x="0" y="0"/>
              <a:ext cx="4623395" cy="642540"/>
            </a:xfrm>
            <a:custGeom>
              <a:avLst/>
              <a:gdLst/>
              <a:ahLst/>
              <a:cxnLst/>
              <a:rect l="l" t="t" r="r" b="b"/>
              <a:pathLst>
                <a:path w="4623395" h="642540">
                  <a:moveTo>
                    <a:pt x="0" y="0"/>
                  </a:moveTo>
                  <a:lnTo>
                    <a:pt x="4623395" y="0"/>
                  </a:lnTo>
                  <a:lnTo>
                    <a:pt x="4623395" y="642540"/>
                  </a:lnTo>
                  <a:lnTo>
                    <a:pt x="0" y="642540"/>
                  </a:lnTo>
                  <a:close/>
                </a:path>
              </a:pathLst>
            </a:custGeom>
            <a:solidFill>
              <a:srgbClr val="000000">
                <a:alpha val="0"/>
              </a:srgbClr>
            </a:solidFill>
          </p:spPr>
        </p:sp>
        <p:sp>
          <p:nvSpPr>
            <p:cNvPr id="28" name="TextBox 28"/>
            <p:cNvSpPr txBox="1"/>
            <p:nvPr/>
          </p:nvSpPr>
          <p:spPr>
            <a:xfrm>
              <a:off x="0" y="19050"/>
              <a:ext cx="4623395" cy="623490"/>
            </a:xfrm>
            <a:prstGeom prst="rect">
              <a:avLst/>
            </a:prstGeom>
          </p:spPr>
          <p:txBody>
            <a:bodyPr lIns="0" tIns="0" rIns="0" bIns="0" rtlCol="0" anchor="t"/>
            <a:lstStyle/>
            <a:p>
              <a:pPr algn="l">
                <a:lnSpc>
                  <a:spcPts val="3750"/>
                </a:lnSpc>
              </a:pPr>
              <a:r>
                <a:rPr lang="en-US" sz="4000" dirty="0">
                  <a:solidFill>
                    <a:srgbClr val="F5F0F0"/>
                  </a:solidFill>
                  <a:latin typeface="Times New Roman"/>
                  <a:ea typeface="Times New Roman"/>
                  <a:cs typeface="Times New Roman"/>
                  <a:sym typeface="Times New Roman"/>
                </a:rPr>
                <a:t>Languages</a:t>
              </a:r>
            </a:p>
          </p:txBody>
        </p:sp>
      </p:grpSp>
      <p:grpSp>
        <p:nvGrpSpPr>
          <p:cNvPr id="29" name="Group 29"/>
          <p:cNvGrpSpPr/>
          <p:nvPr/>
        </p:nvGrpSpPr>
        <p:grpSpPr>
          <a:xfrm>
            <a:off x="13449666" y="7050950"/>
            <a:ext cx="3467546" cy="1480542"/>
            <a:chOff x="0" y="0"/>
            <a:chExt cx="4623395" cy="1974057"/>
          </a:xfrm>
        </p:grpSpPr>
        <p:sp>
          <p:nvSpPr>
            <p:cNvPr id="30" name="Freeform 30"/>
            <p:cNvSpPr/>
            <p:nvPr/>
          </p:nvSpPr>
          <p:spPr>
            <a:xfrm>
              <a:off x="0" y="0"/>
              <a:ext cx="4623395" cy="1974057"/>
            </a:xfrm>
            <a:custGeom>
              <a:avLst/>
              <a:gdLst/>
              <a:ahLst/>
              <a:cxnLst/>
              <a:rect l="l" t="t" r="r" b="b"/>
              <a:pathLst>
                <a:path w="4623395" h="1974057">
                  <a:moveTo>
                    <a:pt x="0" y="0"/>
                  </a:moveTo>
                  <a:lnTo>
                    <a:pt x="4623395" y="0"/>
                  </a:lnTo>
                  <a:lnTo>
                    <a:pt x="4623395" y="1974057"/>
                  </a:lnTo>
                  <a:lnTo>
                    <a:pt x="0" y="1974057"/>
                  </a:lnTo>
                  <a:close/>
                </a:path>
              </a:pathLst>
            </a:custGeom>
            <a:solidFill>
              <a:srgbClr val="000000">
                <a:alpha val="0"/>
              </a:srgbClr>
            </a:solidFill>
          </p:spPr>
        </p:sp>
        <p:sp>
          <p:nvSpPr>
            <p:cNvPr id="31" name="TextBox 31"/>
            <p:cNvSpPr txBox="1"/>
            <p:nvPr/>
          </p:nvSpPr>
          <p:spPr>
            <a:xfrm>
              <a:off x="0" y="-85725"/>
              <a:ext cx="4623395" cy="2059782"/>
            </a:xfrm>
            <a:prstGeom prst="rect">
              <a:avLst/>
            </a:prstGeom>
          </p:spPr>
          <p:txBody>
            <a:bodyPr lIns="0" tIns="0" rIns="0" bIns="0" rtlCol="0" anchor="t"/>
            <a:lstStyle/>
            <a:p>
              <a:pPr algn="l">
                <a:lnSpc>
                  <a:spcPts val="3874"/>
                </a:lnSpc>
              </a:pPr>
              <a:r>
                <a:rPr lang="en-US" sz="3000" dirty="0">
                  <a:solidFill>
                    <a:srgbClr val="E2E6E9"/>
                  </a:solidFill>
                  <a:latin typeface="Times New Roman"/>
                  <a:ea typeface="Times New Roman"/>
                  <a:cs typeface="Times New Roman"/>
                  <a:sym typeface="Times New Roman"/>
                </a:rPr>
                <a:t>HTML, CSS, and JavaScript for a user-friendly interface.</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22CBCF8D-8CF6-6FC5-0A28-C5A0E8D7B212}"/>
              </a:ext>
            </a:extLst>
          </p:cNvPr>
          <p:cNvGrpSpPr/>
          <p:nvPr/>
        </p:nvGrpSpPr>
        <p:grpSpPr>
          <a:xfrm>
            <a:off x="27214" y="8345"/>
            <a:ext cx="18288000" cy="10287000"/>
            <a:chOff x="0" y="0"/>
            <a:chExt cx="24384000" cy="13716000"/>
          </a:xfrm>
        </p:grpSpPr>
        <p:sp>
          <p:nvSpPr>
            <p:cNvPr id="3" name="Freeform 4">
              <a:extLst>
                <a:ext uri="{FF2B5EF4-FFF2-40B4-BE49-F238E27FC236}">
                  <a16:creationId xmlns:a16="http://schemas.microsoft.com/office/drawing/2014/main" id="{96B6A01A-2229-6E20-CEE1-2E0B8507903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4" name="TextBox 3">
            <a:extLst>
              <a:ext uri="{FF2B5EF4-FFF2-40B4-BE49-F238E27FC236}">
                <a16:creationId xmlns:a16="http://schemas.microsoft.com/office/drawing/2014/main" id="{A60F3170-AAB8-D76E-8858-75B29410A423}"/>
              </a:ext>
            </a:extLst>
          </p:cNvPr>
          <p:cNvSpPr txBox="1"/>
          <p:nvPr/>
        </p:nvSpPr>
        <p:spPr>
          <a:xfrm>
            <a:off x="762000" y="528067"/>
            <a:ext cx="6019800" cy="1015663"/>
          </a:xfrm>
          <a:prstGeom prst="rect">
            <a:avLst/>
          </a:prstGeom>
          <a:noFill/>
        </p:spPr>
        <p:txBody>
          <a:bodyPr wrap="square" rtlCol="0">
            <a:spAutoFit/>
          </a:bodyPr>
          <a:lstStyle/>
          <a:p>
            <a:r>
              <a:rPr lang="en-US" sz="6000" dirty="0">
                <a:solidFill>
                  <a:schemeClr val="bg1"/>
                </a:solidFill>
                <a:latin typeface="Times New Roman" panose="02020603050405020304" pitchFamily="18" charset="0"/>
                <a:cs typeface="Times New Roman" panose="02020603050405020304" pitchFamily="18" charset="0"/>
              </a:rPr>
              <a:t>Use case diagram</a:t>
            </a:r>
          </a:p>
        </p:txBody>
      </p:sp>
      <p:pic>
        <p:nvPicPr>
          <p:cNvPr id="6" name="Picture 5">
            <a:extLst>
              <a:ext uri="{FF2B5EF4-FFF2-40B4-BE49-F238E27FC236}">
                <a16:creationId xmlns:a16="http://schemas.microsoft.com/office/drawing/2014/main" id="{2E741C79-FE1D-0B27-0A36-3E191AB85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8043" y="2324100"/>
            <a:ext cx="9526341" cy="6348413"/>
          </a:xfrm>
          <a:prstGeom prst="rect">
            <a:avLst/>
          </a:prstGeom>
        </p:spPr>
      </p:pic>
    </p:spTree>
    <p:extLst>
      <p:ext uri="{BB962C8B-B14F-4D97-AF65-F5344CB8AC3E}">
        <p14:creationId xmlns:p14="http://schemas.microsoft.com/office/powerpoint/2010/main" val="18557999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2FBF5BA-FA74-0698-4646-792F24835B6C}"/>
              </a:ext>
            </a:extLst>
          </p:cNvPr>
          <p:cNvGrpSpPr/>
          <p:nvPr/>
        </p:nvGrpSpPr>
        <p:grpSpPr>
          <a:xfrm>
            <a:off x="-5443" y="0"/>
            <a:ext cx="18288000" cy="10287000"/>
            <a:chOff x="0" y="0"/>
            <a:chExt cx="24384000" cy="13716000"/>
          </a:xfrm>
        </p:grpSpPr>
        <p:sp>
          <p:nvSpPr>
            <p:cNvPr id="3" name="Freeform 4">
              <a:extLst>
                <a:ext uri="{FF2B5EF4-FFF2-40B4-BE49-F238E27FC236}">
                  <a16:creationId xmlns:a16="http://schemas.microsoft.com/office/drawing/2014/main" id="{35B20CB8-7EBD-E0E3-E246-BDBC735C0B5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4" name="TextBox 3">
            <a:extLst>
              <a:ext uri="{FF2B5EF4-FFF2-40B4-BE49-F238E27FC236}">
                <a16:creationId xmlns:a16="http://schemas.microsoft.com/office/drawing/2014/main" id="{1B5689BA-D2AA-BE7A-9B11-8FBEA74A2E7A}"/>
              </a:ext>
            </a:extLst>
          </p:cNvPr>
          <p:cNvSpPr txBox="1"/>
          <p:nvPr/>
        </p:nvSpPr>
        <p:spPr>
          <a:xfrm>
            <a:off x="457200" y="216033"/>
            <a:ext cx="3581400" cy="1143000"/>
          </a:xfrm>
          <a:prstGeom prst="rect">
            <a:avLst/>
          </a:prstGeom>
          <a:noFill/>
        </p:spPr>
        <p:txBody>
          <a:bodyPr wrap="square" rtlCol="0">
            <a:spAutoFit/>
          </a:bodyPr>
          <a:lstStyle/>
          <a:p>
            <a:r>
              <a:rPr lang="en-US" sz="6600" dirty="0">
                <a:solidFill>
                  <a:schemeClr val="bg1"/>
                </a:solidFill>
                <a:latin typeface="Times New Roman" panose="02020603050405020304" pitchFamily="18" charset="0"/>
                <a:cs typeface="Times New Roman" panose="02020603050405020304" pitchFamily="18" charset="0"/>
              </a:rPr>
              <a:t>Output </a:t>
            </a:r>
          </a:p>
        </p:txBody>
      </p:sp>
      <p:pic>
        <p:nvPicPr>
          <p:cNvPr id="5" name="Picture 4">
            <a:extLst>
              <a:ext uri="{FF2B5EF4-FFF2-40B4-BE49-F238E27FC236}">
                <a16:creationId xmlns:a16="http://schemas.microsoft.com/office/drawing/2014/main" id="{B047738E-E1DC-42A3-687D-527AAC441B3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8086" y="1575066"/>
            <a:ext cx="8167700" cy="4293882"/>
          </a:xfrm>
          <a:prstGeom prst="rect">
            <a:avLst/>
          </a:prstGeom>
          <a:noFill/>
          <a:ln>
            <a:noFill/>
          </a:ln>
        </p:spPr>
      </p:pic>
      <p:pic>
        <p:nvPicPr>
          <p:cNvPr id="7" name="Picture 6">
            <a:extLst>
              <a:ext uri="{FF2B5EF4-FFF2-40B4-BE49-F238E27FC236}">
                <a16:creationId xmlns:a16="http://schemas.microsoft.com/office/drawing/2014/main" id="{E8FADFC6-1FB5-2169-845D-2170903E1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950990" y="5372100"/>
            <a:ext cx="8868924" cy="4293882"/>
          </a:xfrm>
          <a:prstGeom prst="rect">
            <a:avLst/>
          </a:prstGeom>
          <a:noFill/>
          <a:ln>
            <a:noFill/>
          </a:ln>
        </p:spPr>
      </p:pic>
    </p:spTree>
    <p:extLst>
      <p:ext uri="{BB962C8B-B14F-4D97-AF65-F5344CB8AC3E}">
        <p14:creationId xmlns:p14="http://schemas.microsoft.com/office/powerpoint/2010/main" val="19045583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D06BB55C-3649-9F39-8FAA-E54988110CE1}"/>
              </a:ext>
            </a:extLst>
          </p:cNvPr>
          <p:cNvGrpSpPr/>
          <p:nvPr/>
        </p:nvGrpSpPr>
        <p:grpSpPr>
          <a:xfrm>
            <a:off x="27214" y="8345"/>
            <a:ext cx="18288000" cy="10287000"/>
            <a:chOff x="0" y="0"/>
            <a:chExt cx="24384000" cy="13716000"/>
          </a:xfrm>
        </p:grpSpPr>
        <p:sp>
          <p:nvSpPr>
            <p:cNvPr id="3" name="Freeform 4">
              <a:extLst>
                <a:ext uri="{FF2B5EF4-FFF2-40B4-BE49-F238E27FC236}">
                  <a16:creationId xmlns:a16="http://schemas.microsoft.com/office/drawing/2014/main" id="{7E7E7897-3146-A18E-A4BB-FD058393EA2D}"/>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pic>
        <p:nvPicPr>
          <p:cNvPr id="6" name="Picture 5">
            <a:extLst>
              <a:ext uri="{FF2B5EF4-FFF2-40B4-BE49-F238E27FC236}">
                <a16:creationId xmlns:a16="http://schemas.microsoft.com/office/drawing/2014/main" id="{9D22110B-02DC-D487-25AF-D71774AD51A7}"/>
              </a:ext>
            </a:extLst>
          </p:cNvPr>
          <p:cNvPicPr>
            <a:picLocks noChangeAspect="1"/>
          </p:cNvPicPr>
          <p:nvPr/>
        </p:nvPicPr>
        <p:blipFill>
          <a:blip r:embed="rId2"/>
          <a:stretch>
            <a:fillRect/>
          </a:stretch>
        </p:blipFill>
        <p:spPr>
          <a:xfrm>
            <a:off x="609600" y="1265170"/>
            <a:ext cx="8251059" cy="7002530"/>
          </a:xfrm>
          <a:prstGeom prst="rect">
            <a:avLst/>
          </a:prstGeom>
          <a:noFill/>
          <a:ln>
            <a:noFill/>
          </a:ln>
        </p:spPr>
      </p:pic>
      <p:pic>
        <p:nvPicPr>
          <p:cNvPr id="7" name="Picture 6">
            <a:extLst>
              <a:ext uri="{FF2B5EF4-FFF2-40B4-BE49-F238E27FC236}">
                <a16:creationId xmlns:a16="http://schemas.microsoft.com/office/drawing/2014/main" id="{AD26941A-EF44-CDAD-588B-AA2E192705E4}"/>
              </a:ext>
            </a:extLst>
          </p:cNvPr>
          <p:cNvPicPr>
            <a:picLocks noChangeAspect="1"/>
          </p:cNvPicPr>
          <p:nvPr/>
        </p:nvPicPr>
        <p:blipFill>
          <a:blip r:embed="rId3"/>
          <a:stretch>
            <a:fillRect/>
          </a:stretch>
        </p:blipFill>
        <p:spPr>
          <a:xfrm>
            <a:off x="9767463" y="1265170"/>
            <a:ext cx="7910937" cy="7002530"/>
          </a:xfrm>
          <a:prstGeom prst="rect">
            <a:avLst/>
          </a:prstGeom>
          <a:noFill/>
          <a:ln>
            <a:noFill/>
          </a:ln>
        </p:spPr>
      </p:pic>
    </p:spTree>
    <p:extLst>
      <p:ext uri="{BB962C8B-B14F-4D97-AF65-F5344CB8AC3E}">
        <p14:creationId xmlns:p14="http://schemas.microsoft.com/office/powerpoint/2010/main" val="3813580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A565BA39-99E9-6793-C925-EDF76657A084}"/>
              </a:ext>
            </a:extLst>
          </p:cNvPr>
          <p:cNvGrpSpPr/>
          <p:nvPr/>
        </p:nvGrpSpPr>
        <p:grpSpPr>
          <a:xfrm>
            <a:off x="-5443" y="0"/>
            <a:ext cx="18288000" cy="10287000"/>
            <a:chOff x="0" y="0"/>
            <a:chExt cx="24384000" cy="13716000"/>
          </a:xfrm>
        </p:grpSpPr>
        <p:sp>
          <p:nvSpPr>
            <p:cNvPr id="3" name="Freeform 4">
              <a:extLst>
                <a:ext uri="{FF2B5EF4-FFF2-40B4-BE49-F238E27FC236}">
                  <a16:creationId xmlns:a16="http://schemas.microsoft.com/office/drawing/2014/main" id="{AC973EE3-75A1-DCF2-C0C9-AC1FF07A0837}"/>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pic>
        <p:nvPicPr>
          <p:cNvPr id="4" name="Picture 3">
            <a:extLst>
              <a:ext uri="{FF2B5EF4-FFF2-40B4-BE49-F238E27FC236}">
                <a16:creationId xmlns:a16="http://schemas.microsoft.com/office/drawing/2014/main" id="{3E3576AF-116D-C484-EE57-91EDE189264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99357" y="269144"/>
            <a:ext cx="8839200" cy="4901570"/>
          </a:xfrm>
          <a:prstGeom prst="rect">
            <a:avLst/>
          </a:prstGeom>
          <a:noFill/>
          <a:ln>
            <a:noFill/>
          </a:ln>
        </p:spPr>
      </p:pic>
      <p:pic>
        <p:nvPicPr>
          <p:cNvPr id="5" name="Picture 4">
            <a:extLst>
              <a:ext uri="{FF2B5EF4-FFF2-40B4-BE49-F238E27FC236}">
                <a16:creationId xmlns:a16="http://schemas.microsoft.com/office/drawing/2014/main" id="{EC1CDD4E-67BD-7788-505A-911B3BFF648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96200" y="5561100"/>
            <a:ext cx="9556880" cy="4335513"/>
          </a:xfrm>
          <a:prstGeom prst="rect">
            <a:avLst/>
          </a:prstGeom>
          <a:noFill/>
          <a:ln>
            <a:noFill/>
          </a:ln>
        </p:spPr>
      </p:pic>
    </p:spTree>
    <p:extLst>
      <p:ext uri="{BB962C8B-B14F-4D97-AF65-F5344CB8AC3E}">
        <p14:creationId xmlns:p14="http://schemas.microsoft.com/office/powerpoint/2010/main" val="35475545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3997B1AD-41D9-9197-670A-AFF492A51986}"/>
              </a:ext>
            </a:extLst>
          </p:cNvPr>
          <p:cNvGrpSpPr/>
          <p:nvPr/>
        </p:nvGrpSpPr>
        <p:grpSpPr>
          <a:xfrm>
            <a:off x="27214" y="8345"/>
            <a:ext cx="18288000" cy="10287000"/>
            <a:chOff x="0" y="0"/>
            <a:chExt cx="24384000" cy="13716000"/>
          </a:xfrm>
        </p:grpSpPr>
        <p:sp>
          <p:nvSpPr>
            <p:cNvPr id="3" name="Freeform 4">
              <a:extLst>
                <a:ext uri="{FF2B5EF4-FFF2-40B4-BE49-F238E27FC236}">
                  <a16:creationId xmlns:a16="http://schemas.microsoft.com/office/drawing/2014/main" id="{081D379E-6B2F-2F48-75E7-638390E5603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4" name="TextBox 3">
            <a:extLst>
              <a:ext uri="{FF2B5EF4-FFF2-40B4-BE49-F238E27FC236}">
                <a16:creationId xmlns:a16="http://schemas.microsoft.com/office/drawing/2014/main" id="{FEB4D7CA-7B17-F9B0-5F8E-2CD98A114591}"/>
              </a:ext>
            </a:extLst>
          </p:cNvPr>
          <p:cNvSpPr txBox="1"/>
          <p:nvPr/>
        </p:nvSpPr>
        <p:spPr>
          <a:xfrm>
            <a:off x="914400" y="1562100"/>
            <a:ext cx="15762514" cy="5447645"/>
          </a:xfrm>
          <a:prstGeom prst="rect">
            <a:avLst/>
          </a:prstGeom>
          <a:noFill/>
        </p:spPr>
        <p:txBody>
          <a:bodyPr wrap="square" rtlCol="0">
            <a:spAutoFit/>
          </a:bodyPr>
          <a:lstStyle/>
          <a:p>
            <a:r>
              <a:rPr lang="en-US" sz="6000" b="1" dirty="0">
                <a:solidFill>
                  <a:schemeClr val="bg1"/>
                </a:solidFill>
                <a:latin typeface="Times New Roman" panose="02020603050405020304" pitchFamily="18" charset="0"/>
                <a:cs typeface="Times New Roman" panose="02020603050405020304" pitchFamily="18" charset="0"/>
              </a:rPr>
              <a:t>References </a:t>
            </a:r>
          </a:p>
          <a:p>
            <a:r>
              <a:rPr lang="en-US" sz="4800" dirty="0">
                <a:solidFill>
                  <a:schemeClr val="bg1"/>
                </a:solidFill>
              </a:rPr>
              <a:t>    1.  </a:t>
            </a:r>
            <a:r>
              <a:rPr lang="en-US" sz="4800" dirty="0">
                <a:solidFill>
                  <a:schemeClr val="bg1"/>
                </a:solidFill>
                <a:hlinkClick r:id="rId2"/>
              </a:rPr>
              <a:t>https://thepetnest.com/adopt-a-pet</a:t>
            </a:r>
            <a:endParaRPr lang="en-US" sz="4800" dirty="0">
              <a:solidFill>
                <a:schemeClr val="bg1"/>
              </a:solidFill>
            </a:endParaRPr>
          </a:p>
          <a:p>
            <a:r>
              <a:rPr lang="en-US" sz="4800" dirty="0">
                <a:solidFill>
                  <a:schemeClr val="bg1"/>
                </a:solidFill>
              </a:rPr>
              <a:t>    2.  </a:t>
            </a:r>
            <a:r>
              <a:rPr lang="en-US" sz="4800" dirty="0">
                <a:solidFill>
                  <a:schemeClr val="bg1"/>
                </a:solidFill>
                <a:hlinkClick r:id="rId3"/>
              </a:rPr>
              <a:t>http://petfinder.com/</a:t>
            </a:r>
            <a:endParaRPr lang="en-US" sz="4800" dirty="0">
              <a:solidFill>
                <a:schemeClr val="bg1"/>
              </a:solidFill>
            </a:endParaRPr>
          </a:p>
          <a:p>
            <a:r>
              <a:rPr lang="en-US" sz="4800" dirty="0">
                <a:solidFill>
                  <a:schemeClr val="bg1"/>
                </a:solidFill>
              </a:rPr>
              <a:t>   </a:t>
            </a:r>
          </a:p>
          <a:p>
            <a:r>
              <a:rPr lang="en-US" sz="4800" dirty="0">
                <a:solidFill>
                  <a:schemeClr val="bg1"/>
                </a:solidFill>
              </a:rPr>
              <a:t>                Based on these references </a:t>
            </a:r>
            <a:r>
              <a:rPr lang="en-US" sz="4800" dirty="0" smtClean="0">
                <a:solidFill>
                  <a:schemeClr val="bg1"/>
                </a:solidFill>
              </a:rPr>
              <a:t>we </a:t>
            </a:r>
            <a:r>
              <a:rPr lang="en-US" sz="4800" dirty="0">
                <a:solidFill>
                  <a:schemeClr val="bg1"/>
                </a:solidFill>
              </a:rPr>
              <a:t>took this project.</a:t>
            </a:r>
          </a:p>
          <a:p>
            <a:r>
              <a:rPr lang="en-US" sz="4800" dirty="0">
                <a:solidFill>
                  <a:schemeClr val="bg1"/>
                </a:solidFill>
              </a:rPr>
              <a:t>       And </a:t>
            </a:r>
            <a:r>
              <a:rPr lang="en-US" sz="4800" dirty="0" smtClean="0">
                <a:solidFill>
                  <a:schemeClr val="bg1"/>
                </a:solidFill>
              </a:rPr>
              <a:t>we </a:t>
            </a:r>
            <a:r>
              <a:rPr lang="en-US" sz="4800" dirty="0">
                <a:solidFill>
                  <a:schemeClr val="bg1"/>
                </a:solidFill>
              </a:rPr>
              <a:t>have some other enhancements differ from these</a:t>
            </a:r>
          </a:p>
          <a:p>
            <a:r>
              <a:rPr lang="en-US" sz="4800" dirty="0">
                <a:solidFill>
                  <a:schemeClr val="bg1"/>
                </a:solidFill>
              </a:rPr>
              <a:t>    </a:t>
            </a:r>
            <a:r>
              <a:rPr lang="en-US" sz="4800" dirty="0" smtClean="0">
                <a:solidFill>
                  <a:schemeClr val="bg1"/>
                </a:solidFill>
              </a:rPr>
              <a:t>projects in future.</a:t>
            </a:r>
            <a:endParaRPr lang="en-US" sz="4800" dirty="0">
              <a:solidFill>
                <a:schemeClr val="bg1"/>
              </a:solidFill>
            </a:endParaRPr>
          </a:p>
        </p:txBody>
      </p:sp>
    </p:spTree>
    <p:extLst>
      <p:ext uri="{BB962C8B-B14F-4D97-AF65-F5344CB8AC3E}">
        <p14:creationId xmlns:p14="http://schemas.microsoft.com/office/powerpoint/2010/main" val="28106735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grpSp>
        <p:nvGrpSpPr>
          <p:cNvPr id="7" name="Group 7"/>
          <p:cNvGrpSpPr/>
          <p:nvPr/>
        </p:nvGrpSpPr>
        <p:grpSpPr>
          <a:xfrm>
            <a:off x="914400" y="1106091"/>
            <a:ext cx="7878812" cy="4041279"/>
            <a:chOff x="-220464" y="-4102891"/>
            <a:chExt cx="10505082" cy="5388369"/>
          </a:xfrm>
        </p:grpSpPr>
        <p:sp>
          <p:nvSpPr>
            <p:cNvPr id="8" name="Freeform 8"/>
            <p:cNvSpPr/>
            <p:nvPr/>
          </p:nvSpPr>
          <p:spPr>
            <a:xfrm>
              <a:off x="0" y="0"/>
              <a:ext cx="10284618" cy="1285478"/>
            </a:xfrm>
            <a:custGeom>
              <a:avLst/>
              <a:gdLst/>
              <a:ahLst/>
              <a:cxnLst/>
              <a:rect l="l" t="t" r="r" b="b"/>
              <a:pathLst>
                <a:path w="10284618" h="1285478">
                  <a:moveTo>
                    <a:pt x="0" y="0"/>
                  </a:moveTo>
                  <a:lnTo>
                    <a:pt x="10284618" y="0"/>
                  </a:lnTo>
                  <a:lnTo>
                    <a:pt x="10284618" y="1285478"/>
                  </a:lnTo>
                  <a:lnTo>
                    <a:pt x="0" y="1285478"/>
                  </a:lnTo>
                  <a:close/>
                </a:path>
              </a:pathLst>
            </a:custGeom>
            <a:solidFill>
              <a:srgbClr val="000000">
                <a:alpha val="0"/>
              </a:srgbClr>
            </a:solidFill>
          </p:spPr>
        </p:sp>
        <p:sp>
          <p:nvSpPr>
            <p:cNvPr id="9" name="TextBox 9"/>
            <p:cNvSpPr txBox="1"/>
            <p:nvPr/>
          </p:nvSpPr>
          <p:spPr>
            <a:xfrm>
              <a:off x="-220464" y="-4102891"/>
              <a:ext cx="10284618" cy="1314053"/>
            </a:xfrm>
            <a:prstGeom prst="rect">
              <a:avLst/>
            </a:prstGeom>
          </p:spPr>
          <p:txBody>
            <a:bodyPr lIns="0" tIns="0" rIns="0" bIns="0" rtlCol="0" anchor="t"/>
            <a:lstStyle/>
            <a:p>
              <a:pPr algn="l">
                <a:lnSpc>
                  <a:spcPts val="7562"/>
                </a:lnSpc>
              </a:pPr>
              <a:r>
                <a:rPr lang="en-US" sz="6062" dirty="0">
                  <a:solidFill>
                    <a:srgbClr val="F5F0F0"/>
                  </a:solidFill>
                  <a:latin typeface="Merriweather"/>
                  <a:ea typeface="Merriweather"/>
                  <a:cs typeface="Merriweather"/>
                  <a:sym typeface="Merriweather"/>
                </a:rPr>
                <a:t>Contact Us</a:t>
              </a:r>
            </a:p>
          </p:txBody>
        </p:sp>
      </p:grpSp>
      <p:grpSp>
        <p:nvGrpSpPr>
          <p:cNvPr id="10" name="Group 10"/>
          <p:cNvGrpSpPr/>
          <p:nvPr/>
        </p:nvGrpSpPr>
        <p:grpSpPr>
          <a:xfrm>
            <a:off x="925286" y="2522562"/>
            <a:ext cx="9424966" cy="3581028"/>
            <a:chOff x="-205949" y="-4116681"/>
            <a:chExt cx="12566621" cy="4774699"/>
          </a:xfrm>
        </p:grpSpPr>
        <p:sp>
          <p:nvSpPr>
            <p:cNvPr id="11" name="Freeform 11"/>
            <p:cNvSpPr/>
            <p:nvPr/>
          </p:nvSpPr>
          <p:spPr>
            <a:xfrm>
              <a:off x="0" y="0"/>
              <a:ext cx="12360672" cy="658018"/>
            </a:xfrm>
            <a:custGeom>
              <a:avLst/>
              <a:gdLst/>
              <a:ahLst/>
              <a:cxnLst/>
              <a:rect l="l" t="t" r="r" b="b"/>
              <a:pathLst>
                <a:path w="12360672" h="658018">
                  <a:moveTo>
                    <a:pt x="0" y="0"/>
                  </a:moveTo>
                  <a:lnTo>
                    <a:pt x="12360672" y="0"/>
                  </a:lnTo>
                  <a:lnTo>
                    <a:pt x="12360672" y="658018"/>
                  </a:lnTo>
                  <a:lnTo>
                    <a:pt x="0" y="658018"/>
                  </a:lnTo>
                  <a:close/>
                </a:path>
              </a:pathLst>
            </a:custGeom>
            <a:solidFill>
              <a:srgbClr val="000000">
                <a:alpha val="0"/>
              </a:srgbClr>
            </a:solidFill>
          </p:spPr>
        </p:sp>
        <p:sp>
          <p:nvSpPr>
            <p:cNvPr id="12" name="TextBox 12"/>
            <p:cNvSpPr txBox="1"/>
            <p:nvPr/>
          </p:nvSpPr>
          <p:spPr>
            <a:xfrm>
              <a:off x="-205949" y="-4116681"/>
              <a:ext cx="12360672" cy="753269"/>
            </a:xfrm>
            <a:prstGeom prst="rect">
              <a:avLst/>
            </a:prstGeom>
          </p:spPr>
          <p:txBody>
            <a:bodyPr lIns="0" tIns="0" rIns="0" bIns="0" rtlCol="0" anchor="t"/>
            <a:lstStyle/>
            <a:p>
              <a:pPr algn="l">
                <a:lnSpc>
                  <a:spcPts val="3875"/>
                </a:lnSpc>
              </a:pPr>
              <a:r>
                <a:rPr lang="en-US" sz="2380" dirty="0">
                  <a:solidFill>
                    <a:srgbClr val="E2E6E9"/>
                  </a:solidFill>
                  <a:latin typeface="Merriweather" panose="020B0604020202020204" charset="0"/>
                  <a:ea typeface="Merriweather"/>
                  <a:cs typeface="Merriweather"/>
                  <a:sym typeface="Merriweather"/>
                </a:rPr>
                <a:t>Visit our website, email us, </a:t>
              </a:r>
              <a:r>
                <a:rPr lang="en-US" sz="2380" dirty="0" smtClean="0">
                  <a:solidFill>
                    <a:srgbClr val="E2E6E9"/>
                  </a:solidFill>
                  <a:latin typeface="Merriweather" panose="020B0604020202020204" charset="0"/>
                  <a:ea typeface="Merriweather"/>
                  <a:cs typeface="Merriweather"/>
                  <a:sym typeface="Merriweather"/>
                </a:rPr>
                <a:t>Message t</a:t>
              </a:r>
              <a:r>
                <a:rPr lang="en-US" sz="2380" dirty="0" smtClean="0">
                  <a:solidFill>
                    <a:schemeClr val="bg1"/>
                  </a:solidFill>
                  <a:latin typeface="Merriweather" panose="020B0604020202020204" charset="0"/>
                </a:rPr>
                <a:t>hrou</a:t>
              </a:r>
              <a:r>
                <a:rPr lang="en-US" sz="2380" dirty="0" smtClean="0">
                  <a:solidFill>
                    <a:srgbClr val="FFFFFF"/>
                  </a:solidFill>
                  <a:latin typeface="Merriweather" panose="020B0604020202020204" charset="0"/>
                  <a:ea typeface="Times New Roman"/>
                  <a:cs typeface="Times New Roman"/>
                  <a:sym typeface="Times New Roman"/>
                </a:rPr>
                <a:t>g</a:t>
              </a:r>
              <a:r>
                <a:rPr lang="en-US" sz="2380" dirty="0" smtClean="0">
                  <a:solidFill>
                    <a:schemeClr val="bg1"/>
                  </a:solidFill>
                  <a:latin typeface="Merriweather" panose="020B0604020202020204" charset="0"/>
                </a:rPr>
                <a:t>h </a:t>
              </a:r>
              <a:r>
                <a:rPr lang="en-US" sz="2380" dirty="0">
                  <a:solidFill>
                    <a:schemeClr val="bg1"/>
                  </a:solidFill>
                  <a:latin typeface="Merriweather" panose="020B0604020202020204" charset="0"/>
                </a:rPr>
                <a:t>Insta</a:t>
              </a:r>
              <a:r>
                <a:rPr lang="en-US" sz="2380" dirty="0">
                  <a:solidFill>
                    <a:srgbClr val="FFFFFF"/>
                  </a:solidFill>
                  <a:latin typeface="Merriweather" panose="020B0604020202020204" charset="0"/>
                  <a:ea typeface="Times New Roman"/>
                  <a:cs typeface="Times New Roman"/>
                  <a:sym typeface="Times New Roman"/>
                </a:rPr>
                <a:t>gram , Facebook.</a:t>
              </a:r>
              <a:endParaRPr lang="en-US" sz="2380" dirty="0">
                <a:solidFill>
                  <a:srgbClr val="E2E6E9"/>
                </a:solidFill>
                <a:latin typeface="Merriweather" panose="020B0604020202020204" charset="0"/>
                <a:ea typeface="Merriweather"/>
                <a:cs typeface="Merriweather"/>
                <a:sym typeface="Merriweather"/>
              </a:endParaRPr>
            </a:p>
          </p:txBody>
        </p:sp>
      </p:grpSp>
      <p:sp>
        <p:nvSpPr>
          <p:cNvPr id="16" name="TextBox 15">
            <a:extLst>
              <a:ext uri="{FF2B5EF4-FFF2-40B4-BE49-F238E27FC236}">
                <a16:creationId xmlns:a16="http://schemas.microsoft.com/office/drawing/2014/main" id="{E162EEE9-0BDD-532F-C81D-06EA85DA6362}"/>
              </a:ext>
            </a:extLst>
          </p:cNvPr>
          <p:cNvSpPr txBox="1"/>
          <p:nvPr/>
        </p:nvSpPr>
        <p:spPr>
          <a:xfrm>
            <a:off x="521346" y="5149103"/>
            <a:ext cx="10078384" cy="1587294"/>
          </a:xfrm>
          <a:prstGeom prst="rect">
            <a:avLst/>
          </a:prstGeom>
          <a:noFill/>
        </p:spPr>
        <p:txBody>
          <a:bodyPr wrap="square">
            <a:spAutoFit/>
          </a:bodyPr>
          <a:lstStyle/>
          <a:p>
            <a:pPr marL="0" marR="0">
              <a:lnSpc>
                <a:spcPct val="115000"/>
              </a:lnSpc>
              <a:buNone/>
            </a:pPr>
            <a:r>
              <a:rPr lang="en-US" sz="4400" b="1" u="sng"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Github</a:t>
            </a:r>
            <a:r>
              <a:rPr lang="en-US" sz="44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-Link:</a:t>
            </a:r>
            <a:endParaRPr lang="en-US" sz="4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pPr>
            <a:r>
              <a:rPr lang="en-US" sz="4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https://venkat666d.github.io/pet-adaption1/</a:t>
            </a:r>
            <a:endParaRPr lang="en-US" sz="4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5" name="Group 5"/>
          <p:cNvGrpSpPr/>
          <p:nvPr/>
        </p:nvGrpSpPr>
        <p:grpSpPr>
          <a:xfrm>
            <a:off x="4495800" y="4038600"/>
            <a:ext cx="8686800" cy="2209800"/>
            <a:chOff x="0" y="0"/>
            <a:chExt cx="19832052" cy="5078313"/>
          </a:xfrm>
        </p:grpSpPr>
        <p:sp>
          <p:nvSpPr>
            <p:cNvPr id="6" name="Freeform 6"/>
            <p:cNvSpPr/>
            <p:nvPr/>
          </p:nvSpPr>
          <p:spPr>
            <a:xfrm>
              <a:off x="0" y="0"/>
              <a:ext cx="19832051" cy="5078313"/>
            </a:xfrm>
            <a:custGeom>
              <a:avLst/>
              <a:gdLst/>
              <a:ahLst/>
              <a:cxnLst/>
              <a:rect l="l" t="t" r="r" b="b"/>
              <a:pathLst>
                <a:path w="19832051" h="5078313">
                  <a:moveTo>
                    <a:pt x="0" y="0"/>
                  </a:moveTo>
                  <a:lnTo>
                    <a:pt x="19832051" y="0"/>
                  </a:lnTo>
                  <a:lnTo>
                    <a:pt x="19832051" y="5078313"/>
                  </a:lnTo>
                  <a:lnTo>
                    <a:pt x="0" y="5078313"/>
                  </a:lnTo>
                  <a:close/>
                </a:path>
              </a:pathLst>
            </a:custGeom>
            <a:solidFill>
              <a:srgbClr val="000000">
                <a:alpha val="0"/>
              </a:srgbClr>
            </a:solidFill>
          </p:spPr>
        </p:sp>
        <p:sp>
          <p:nvSpPr>
            <p:cNvPr id="7" name="TextBox 7"/>
            <p:cNvSpPr txBox="1"/>
            <p:nvPr/>
          </p:nvSpPr>
          <p:spPr>
            <a:xfrm>
              <a:off x="0" y="-238125"/>
              <a:ext cx="19832052" cy="5316438"/>
            </a:xfrm>
            <a:prstGeom prst="rect">
              <a:avLst/>
            </a:prstGeom>
          </p:spPr>
          <p:txBody>
            <a:bodyPr lIns="0" tIns="0" rIns="0" bIns="0" rtlCol="0" anchor="t"/>
            <a:lstStyle/>
            <a:p>
              <a:pPr algn="ctr">
                <a:lnSpc>
                  <a:spcPts val="14400"/>
                </a:lnSpc>
              </a:pPr>
              <a:r>
                <a:rPr lang="en-US" sz="12000" dirty="0" smtClean="0">
                  <a:solidFill>
                    <a:srgbClr val="FFFFFF"/>
                  </a:solidFill>
                  <a:latin typeface="Algerian" panose="04020705040A02060702" pitchFamily="82" charset="0"/>
                  <a:ea typeface="Arial"/>
                  <a:cs typeface="Arial"/>
                  <a:sym typeface="Arial"/>
                </a:rPr>
                <a:t>Thank  you</a:t>
              </a:r>
              <a:endParaRPr lang="en-US" sz="12000" dirty="0">
                <a:solidFill>
                  <a:srgbClr val="FFFFFF"/>
                </a:solidFill>
                <a:latin typeface="Algerian" panose="04020705040A02060702" pitchFamily="82" charset="0"/>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38BF3C56-B3EC-3F78-2060-5740EAB9369E}"/>
              </a:ext>
            </a:extLst>
          </p:cNvPr>
          <p:cNvGrpSpPr/>
          <p:nvPr/>
        </p:nvGrpSpPr>
        <p:grpSpPr>
          <a:xfrm>
            <a:off x="0" y="0"/>
            <a:ext cx="18288000" cy="10287000"/>
            <a:chOff x="0" y="0"/>
            <a:chExt cx="24384000" cy="13716000"/>
          </a:xfrm>
        </p:grpSpPr>
        <p:sp>
          <p:nvSpPr>
            <p:cNvPr id="3" name="Freeform 4">
              <a:extLst>
                <a:ext uri="{FF2B5EF4-FFF2-40B4-BE49-F238E27FC236}">
                  <a16:creationId xmlns:a16="http://schemas.microsoft.com/office/drawing/2014/main" id="{BF8FE5D9-960E-CE86-497A-EF8FEF5A020F}"/>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4" name="TextBox 3">
            <a:extLst>
              <a:ext uri="{FF2B5EF4-FFF2-40B4-BE49-F238E27FC236}">
                <a16:creationId xmlns:a16="http://schemas.microsoft.com/office/drawing/2014/main" id="{4994C82C-B787-F418-0AEE-D172F81F1ED5}"/>
              </a:ext>
            </a:extLst>
          </p:cNvPr>
          <p:cNvSpPr txBox="1"/>
          <p:nvPr/>
        </p:nvSpPr>
        <p:spPr>
          <a:xfrm>
            <a:off x="742950" y="571500"/>
            <a:ext cx="16802100" cy="8361263"/>
          </a:xfrm>
          <a:prstGeom prst="rect">
            <a:avLst/>
          </a:prstGeom>
          <a:noFill/>
        </p:spPr>
        <p:txBody>
          <a:bodyPr wrap="square" rtlCol="0">
            <a:spAutoFit/>
          </a:bodyPr>
          <a:lstStyle/>
          <a:p>
            <a:pPr marR="0" lvl="0">
              <a:lnSpc>
                <a:spcPct val="115000"/>
              </a:lnSpc>
            </a:pPr>
            <a:r>
              <a:rPr lang="en-US" sz="8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US" sz="8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pet adoption platform is an online service designed to connect homeless animals with potential adopters. It serves as a bridge between animal shelters, rescue organizations, and individuals looking to adopt pets. These platforms provide a user-friendly interface where adopters can browse available pets, filter by species, breed, age, and location, and learn about each pet’s history, medical condition, and personality traits.</a:t>
            </a:r>
            <a:endParaRPr lang="en-US"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Our</a:t>
            </a:r>
            <a:r>
              <a:rPr lang="en-US" sz="36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platform </a:t>
            </a:r>
            <a:r>
              <a:rPr lang="en-US"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also offer additional features like </a:t>
            </a:r>
            <a:r>
              <a:rPr lang="en-US" sz="36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adoption </a:t>
            </a:r>
            <a:r>
              <a:rPr lang="en-US"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guides, and integration with veterinary services </a:t>
            </a:r>
            <a:r>
              <a:rPr lang="en-US" sz="36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with collaborated NGO’s to </a:t>
            </a:r>
            <a:r>
              <a:rPr lang="en-US"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ensure a smooth transition for both the pet and the adopter. By leveraging technology, these platforms help reduce the number of animals in shelters and promote responsible pet ownership, ultimately creating loving homes for pets in need.</a:t>
            </a:r>
            <a:endParaRPr lang="en-US"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92845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80534" y="-2363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4175" y="-59342"/>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Freeform 5" descr="preencoded.png">
            <a:hlinkClick r:id="rId4" tooltip="https://gamma.app/?utm_source=made-with-gamma"/>
          </p:cNvPr>
          <p:cNvSpPr/>
          <p:nvPr/>
        </p:nvSpPr>
        <p:spPr>
          <a:xfrm>
            <a:off x="16129553" y="9663292"/>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510534" y="-23633"/>
            <a:ext cx="6858000" cy="10288191"/>
          </a:xfrm>
          <a:custGeom>
            <a:avLst/>
            <a:gdLst/>
            <a:ahLst/>
            <a:cxnLst/>
            <a:rect l="l" t="t" r="r" b="b"/>
            <a:pathLst>
              <a:path w="6858000" h="10288191">
                <a:moveTo>
                  <a:pt x="0" y="0"/>
                </a:moveTo>
                <a:lnTo>
                  <a:pt x="6858000" y="0"/>
                </a:lnTo>
                <a:lnTo>
                  <a:pt x="6858000" y="10288191"/>
                </a:lnTo>
                <a:lnTo>
                  <a:pt x="0" y="10288191"/>
                </a:lnTo>
                <a:lnTo>
                  <a:pt x="0" y="0"/>
                </a:lnTo>
                <a:close/>
              </a:path>
            </a:pathLst>
          </a:custGeom>
          <a:blipFill>
            <a:blip r:embed="rId6"/>
            <a:stretch>
              <a:fillRect l="-5" r="-5"/>
            </a:stretch>
          </a:blipFill>
        </p:spPr>
      </p:sp>
      <p:grpSp>
        <p:nvGrpSpPr>
          <p:cNvPr id="7" name="Group 7"/>
          <p:cNvGrpSpPr/>
          <p:nvPr/>
        </p:nvGrpSpPr>
        <p:grpSpPr>
          <a:xfrm>
            <a:off x="835213" y="472681"/>
            <a:ext cx="8900664" cy="1038750"/>
            <a:chOff x="0" y="0"/>
            <a:chExt cx="11867552" cy="1385000"/>
          </a:xfrm>
        </p:grpSpPr>
        <p:sp>
          <p:nvSpPr>
            <p:cNvPr id="8" name="Freeform 8"/>
            <p:cNvSpPr/>
            <p:nvPr/>
          </p:nvSpPr>
          <p:spPr>
            <a:xfrm>
              <a:off x="0" y="0"/>
              <a:ext cx="11867552" cy="1385000"/>
            </a:xfrm>
            <a:custGeom>
              <a:avLst/>
              <a:gdLst/>
              <a:ahLst/>
              <a:cxnLst/>
              <a:rect l="l" t="t" r="r" b="b"/>
              <a:pathLst>
                <a:path w="11867552" h="1385000">
                  <a:moveTo>
                    <a:pt x="0" y="0"/>
                  </a:moveTo>
                  <a:lnTo>
                    <a:pt x="11867552" y="0"/>
                  </a:lnTo>
                  <a:lnTo>
                    <a:pt x="11867552" y="1385000"/>
                  </a:lnTo>
                  <a:lnTo>
                    <a:pt x="0" y="1385000"/>
                  </a:lnTo>
                  <a:close/>
                </a:path>
              </a:pathLst>
            </a:custGeom>
            <a:solidFill>
              <a:srgbClr val="000000">
                <a:alpha val="0"/>
              </a:srgbClr>
            </a:solidFill>
          </p:spPr>
        </p:sp>
        <p:sp>
          <p:nvSpPr>
            <p:cNvPr id="9" name="TextBox 9"/>
            <p:cNvSpPr txBox="1"/>
            <p:nvPr/>
          </p:nvSpPr>
          <p:spPr>
            <a:xfrm>
              <a:off x="0" y="76200"/>
              <a:ext cx="11867552" cy="1308800"/>
            </a:xfrm>
            <a:prstGeom prst="rect">
              <a:avLst/>
            </a:prstGeom>
          </p:spPr>
          <p:txBody>
            <a:bodyPr lIns="0" tIns="0" rIns="0" bIns="0" rtlCol="0" anchor="t"/>
            <a:lstStyle/>
            <a:p>
              <a:pPr algn="l">
                <a:lnSpc>
                  <a:spcPts val="7375"/>
                </a:lnSpc>
              </a:pPr>
              <a:r>
                <a:rPr lang="en-US" sz="8249" dirty="0">
                  <a:solidFill>
                    <a:srgbClr val="F5F0F0"/>
                  </a:solidFill>
                  <a:latin typeface="Times New Roman"/>
                  <a:ea typeface="Times New Roman"/>
                  <a:cs typeface="Times New Roman"/>
                  <a:sym typeface="Times New Roman"/>
                </a:rPr>
                <a:t>About Our Project</a:t>
              </a:r>
            </a:p>
          </p:txBody>
        </p:sp>
      </p:grpSp>
      <p:grpSp>
        <p:nvGrpSpPr>
          <p:cNvPr id="10" name="Group 10"/>
          <p:cNvGrpSpPr/>
          <p:nvPr/>
        </p:nvGrpSpPr>
        <p:grpSpPr>
          <a:xfrm>
            <a:off x="862803" y="1754988"/>
            <a:ext cx="816184" cy="855271"/>
            <a:chOff x="0" y="0"/>
            <a:chExt cx="1088245" cy="1140362"/>
          </a:xfrm>
        </p:grpSpPr>
        <p:sp>
          <p:nvSpPr>
            <p:cNvPr id="11" name="Freeform 11"/>
            <p:cNvSpPr/>
            <p:nvPr/>
          </p:nvSpPr>
          <p:spPr>
            <a:xfrm>
              <a:off x="6350" y="6350"/>
              <a:ext cx="1075563" cy="1127633"/>
            </a:xfrm>
            <a:custGeom>
              <a:avLst/>
              <a:gdLst/>
              <a:ahLst/>
              <a:cxnLst/>
              <a:rect l="l" t="t" r="r" b="b"/>
              <a:pathLst>
                <a:path w="1075563" h="1127633">
                  <a:moveTo>
                    <a:pt x="0" y="200914"/>
                  </a:moveTo>
                  <a:cubicBezTo>
                    <a:pt x="0" y="89916"/>
                    <a:pt x="89916" y="0"/>
                    <a:pt x="200787" y="0"/>
                  </a:cubicBezTo>
                  <a:lnTo>
                    <a:pt x="874776" y="0"/>
                  </a:lnTo>
                  <a:cubicBezTo>
                    <a:pt x="985647" y="0"/>
                    <a:pt x="1075563" y="89916"/>
                    <a:pt x="1075563" y="200914"/>
                  </a:cubicBezTo>
                  <a:lnTo>
                    <a:pt x="1075563" y="926719"/>
                  </a:lnTo>
                  <a:cubicBezTo>
                    <a:pt x="1075563" y="1037717"/>
                    <a:pt x="985647" y="1127633"/>
                    <a:pt x="874776" y="1127633"/>
                  </a:cubicBezTo>
                  <a:lnTo>
                    <a:pt x="200787" y="1127633"/>
                  </a:lnTo>
                  <a:cubicBezTo>
                    <a:pt x="89916" y="1127633"/>
                    <a:pt x="0" y="1037717"/>
                    <a:pt x="0" y="926719"/>
                  </a:cubicBezTo>
                  <a:close/>
                </a:path>
              </a:pathLst>
            </a:custGeom>
            <a:solidFill>
              <a:srgbClr val="003180"/>
            </a:solidFill>
          </p:spPr>
        </p:sp>
        <p:sp>
          <p:nvSpPr>
            <p:cNvPr id="12" name="Freeform 12"/>
            <p:cNvSpPr/>
            <p:nvPr/>
          </p:nvSpPr>
          <p:spPr>
            <a:xfrm>
              <a:off x="0" y="0"/>
              <a:ext cx="1088263" cy="1140333"/>
            </a:xfrm>
            <a:custGeom>
              <a:avLst/>
              <a:gdLst/>
              <a:ahLst/>
              <a:cxnLst/>
              <a:rect l="l" t="t" r="r" b="b"/>
              <a:pathLst>
                <a:path w="1088263" h="1140333">
                  <a:moveTo>
                    <a:pt x="0" y="207264"/>
                  </a:moveTo>
                  <a:cubicBezTo>
                    <a:pt x="0" y="92837"/>
                    <a:pt x="92710" y="0"/>
                    <a:pt x="207137" y="0"/>
                  </a:cubicBezTo>
                  <a:lnTo>
                    <a:pt x="881126" y="0"/>
                  </a:lnTo>
                  <a:lnTo>
                    <a:pt x="881126" y="6350"/>
                  </a:lnTo>
                  <a:lnTo>
                    <a:pt x="881126" y="0"/>
                  </a:lnTo>
                  <a:cubicBezTo>
                    <a:pt x="995553" y="0"/>
                    <a:pt x="1088263" y="92837"/>
                    <a:pt x="1088263" y="207264"/>
                  </a:cubicBezTo>
                  <a:lnTo>
                    <a:pt x="1081913" y="207264"/>
                  </a:lnTo>
                  <a:lnTo>
                    <a:pt x="1088263" y="207264"/>
                  </a:lnTo>
                  <a:lnTo>
                    <a:pt x="1088263" y="933069"/>
                  </a:lnTo>
                  <a:lnTo>
                    <a:pt x="1081913" y="933069"/>
                  </a:lnTo>
                  <a:lnTo>
                    <a:pt x="1088263" y="933069"/>
                  </a:lnTo>
                  <a:cubicBezTo>
                    <a:pt x="1088263" y="1047496"/>
                    <a:pt x="995553" y="1140333"/>
                    <a:pt x="881126" y="1140333"/>
                  </a:cubicBezTo>
                  <a:lnTo>
                    <a:pt x="881126" y="1133983"/>
                  </a:lnTo>
                  <a:lnTo>
                    <a:pt x="881126" y="1140333"/>
                  </a:lnTo>
                  <a:lnTo>
                    <a:pt x="207137" y="1140333"/>
                  </a:lnTo>
                  <a:lnTo>
                    <a:pt x="207137" y="1133983"/>
                  </a:lnTo>
                  <a:lnTo>
                    <a:pt x="207137" y="1140333"/>
                  </a:lnTo>
                  <a:cubicBezTo>
                    <a:pt x="92710" y="1140333"/>
                    <a:pt x="0" y="1047623"/>
                    <a:pt x="0" y="933069"/>
                  </a:cubicBezTo>
                  <a:lnTo>
                    <a:pt x="0" y="207264"/>
                  </a:lnTo>
                  <a:lnTo>
                    <a:pt x="6350" y="207264"/>
                  </a:lnTo>
                  <a:lnTo>
                    <a:pt x="0" y="207264"/>
                  </a:lnTo>
                  <a:moveTo>
                    <a:pt x="12700" y="207264"/>
                  </a:moveTo>
                  <a:lnTo>
                    <a:pt x="12700" y="933069"/>
                  </a:lnTo>
                  <a:lnTo>
                    <a:pt x="6350" y="933069"/>
                  </a:lnTo>
                  <a:lnTo>
                    <a:pt x="12700" y="933069"/>
                  </a:lnTo>
                  <a:cubicBezTo>
                    <a:pt x="12700" y="1040511"/>
                    <a:pt x="99822" y="1127633"/>
                    <a:pt x="207137" y="1127633"/>
                  </a:cubicBezTo>
                  <a:lnTo>
                    <a:pt x="881126" y="1127633"/>
                  </a:lnTo>
                  <a:cubicBezTo>
                    <a:pt x="988568" y="1127633"/>
                    <a:pt x="1075563" y="1040511"/>
                    <a:pt x="1075563" y="933069"/>
                  </a:cubicBezTo>
                  <a:lnTo>
                    <a:pt x="1075563" y="207264"/>
                  </a:lnTo>
                  <a:cubicBezTo>
                    <a:pt x="1075563" y="99822"/>
                    <a:pt x="988441" y="12700"/>
                    <a:pt x="881126" y="12700"/>
                  </a:cubicBezTo>
                  <a:lnTo>
                    <a:pt x="207137" y="12700"/>
                  </a:lnTo>
                  <a:lnTo>
                    <a:pt x="207137" y="6350"/>
                  </a:lnTo>
                  <a:lnTo>
                    <a:pt x="207137" y="12700"/>
                  </a:lnTo>
                  <a:cubicBezTo>
                    <a:pt x="99822" y="12700"/>
                    <a:pt x="12700" y="99822"/>
                    <a:pt x="12700" y="207264"/>
                  </a:cubicBezTo>
                  <a:close/>
                </a:path>
              </a:pathLst>
            </a:custGeom>
            <a:solidFill>
              <a:srgbClr val="194A99"/>
            </a:solidFill>
          </p:spPr>
        </p:sp>
      </p:grpSp>
      <p:grpSp>
        <p:nvGrpSpPr>
          <p:cNvPr id="13" name="Group 13"/>
          <p:cNvGrpSpPr/>
          <p:nvPr/>
        </p:nvGrpSpPr>
        <p:grpSpPr>
          <a:xfrm>
            <a:off x="1200429" y="1944353"/>
            <a:ext cx="198090" cy="450354"/>
            <a:chOff x="0" y="0"/>
            <a:chExt cx="264120" cy="600472"/>
          </a:xfrm>
        </p:grpSpPr>
        <p:sp>
          <p:nvSpPr>
            <p:cNvPr id="14" name="Freeform 14"/>
            <p:cNvSpPr/>
            <p:nvPr/>
          </p:nvSpPr>
          <p:spPr>
            <a:xfrm>
              <a:off x="0" y="0"/>
              <a:ext cx="264120" cy="600472"/>
            </a:xfrm>
            <a:custGeom>
              <a:avLst/>
              <a:gdLst/>
              <a:ahLst/>
              <a:cxnLst/>
              <a:rect l="l" t="t" r="r" b="b"/>
              <a:pathLst>
                <a:path w="264120" h="600472">
                  <a:moveTo>
                    <a:pt x="0" y="0"/>
                  </a:moveTo>
                  <a:lnTo>
                    <a:pt x="264120" y="0"/>
                  </a:lnTo>
                  <a:lnTo>
                    <a:pt x="264120" y="600472"/>
                  </a:lnTo>
                  <a:lnTo>
                    <a:pt x="0" y="600472"/>
                  </a:lnTo>
                  <a:close/>
                </a:path>
              </a:pathLst>
            </a:custGeom>
            <a:solidFill>
              <a:srgbClr val="000000">
                <a:alpha val="0"/>
              </a:srgbClr>
            </a:solidFill>
          </p:spPr>
        </p:sp>
        <p:sp>
          <p:nvSpPr>
            <p:cNvPr id="15" name="TextBox 15"/>
            <p:cNvSpPr txBox="1"/>
            <p:nvPr/>
          </p:nvSpPr>
          <p:spPr>
            <a:xfrm>
              <a:off x="0" y="66675"/>
              <a:ext cx="264120" cy="533797"/>
            </a:xfrm>
            <a:prstGeom prst="rect">
              <a:avLst/>
            </a:prstGeom>
          </p:spPr>
          <p:txBody>
            <a:bodyPr lIns="0" tIns="0" rIns="0" bIns="0" rtlCol="0" anchor="t"/>
            <a:lstStyle/>
            <a:p>
              <a:pPr algn="ctr">
                <a:lnSpc>
                  <a:spcPts val="3500"/>
                </a:lnSpc>
              </a:pPr>
              <a:r>
                <a:rPr lang="en-US" sz="3500">
                  <a:solidFill>
                    <a:srgbClr val="E2E6E9"/>
                  </a:solidFill>
                  <a:latin typeface="Merriweather"/>
                  <a:ea typeface="Merriweather"/>
                  <a:cs typeface="Merriweather"/>
                  <a:sym typeface="Merriweather"/>
                </a:rPr>
                <a:t>1</a:t>
              </a:r>
            </a:p>
          </p:txBody>
        </p:sp>
      </p:grpSp>
      <p:grpSp>
        <p:nvGrpSpPr>
          <p:cNvPr id="28" name="Group 28"/>
          <p:cNvGrpSpPr/>
          <p:nvPr/>
        </p:nvGrpSpPr>
        <p:grpSpPr>
          <a:xfrm>
            <a:off x="2057715" y="1685815"/>
            <a:ext cx="3752404" cy="468958"/>
            <a:chOff x="0" y="0"/>
            <a:chExt cx="5003205" cy="625277"/>
          </a:xfrm>
        </p:grpSpPr>
        <p:sp>
          <p:nvSpPr>
            <p:cNvPr id="29" name="Freeform 29"/>
            <p:cNvSpPr/>
            <p:nvPr/>
          </p:nvSpPr>
          <p:spPr>
            <a:xfrm>
              <a:off x="0" y="0"/>
              <a:ext cx="5003205" cy="625277"/>
            </a:xfrm>
            <a:custGeom>
              <a:avLst/>
              <a:gdLst/>
              <a:ahLst/>
              <a:cxnLst/>
              <a:rect l="l" t="t" r="r" b="b"/>
              <a:pathLst>
                <a:path w="5003205" h="625277">
                  <a:moveTo>
                    <a:pt x="0" y="0"/>
                  </a:moveTo>
                  <a:lnTo>
                    <a:pt x="5003205" y="0"/>
                  </a:lnTo>
                  <a:lnTo>
                    <a:pt x="5003205" y="625277"/>
                  </a:lnTo>
                  <a:lnTo>
                    <a:pt x="0" y="625277"/>
                  </a:lnTo>
                  <a:close/>
                </a:path>
              </a:pathLst>
            </a:custGeom>
            <a:solidFill>
              <a:srgbClr val="000000">
                <a:alpha val="0"/>
              </a:srgbClr>
            </a:solidFill>
          </p:spPr>
        </p:sp>
        <p:sp>
          <p:nvSpPr>
            <p:cNvPr id="30" name="TextBox 30"/>
            <p:cNvSpPr txBox="1"/>
            <p:nvPr/>
          </p:nvSpPr>
          <p:spPr>
            <a:xfrm>
              <a:off x="0" y="-19050"/>
              <a:ext cx="5003205" cy="644327"/>
            </a:xfrm>
            <a:prstGeom prst="rect">
              <a:avLst/>
            </a:prstGeom>
          </p:spPr>
          <p:txBody>
            <a:bodyPr lIns="0" tIns="0" rIns="0" bIns="0" rtlCol="0" anchor="t"/>
            <a:lstStyle/>
            <a:p>
              <a:pPr algn="l">
                <a:lnSpc>
                  <a:spcPts val="3687"/>
                </a:lnSpc>
              </a:pPr>
              <a:r>
                <a:rPr lang="en-US" sz="3500" dirty="0">
                  <a:solidFill>
                    <a:srgbClr val="E2E6E9"/>
                  </a:solidFill>
                  <a:latin typeface="Times New Roman"/>
                  <a:ea typeface="Times New Roman"/>
                  <a:cs typeface="Times New Roman"/>
                  <a:sym typeface="Times New Roman"/>
                </a:rPr>
                <a:t>Variety of pets</a:t>
              </a:r>
            </a:p>
          </p:txBody>
        </p:sp>
      </p:grpSp>
      <p:grpSp>
        <p:nvGrpSpPr>
          <p:cNvPr id="31" name="Group 31"/>
          <p:cNvGrpSpPr/>
          <p:nvPr/>
        </p:nvGrpSpPr>
        <p:grpSpPr>
          <a:xfrm>
            <a:off x="1858413" y="2343521"/>
            <a:ext cx="9426510" cy="608773"/>
            <a:chOff x="0" y="0"/>
            <a:chExt cx="11137702" cy="640358"/>
          </a:xfrm>
        </p:grpSpPr>
        <p:sp>
          <p:nvSpPr>
            <p:cNvPr id="32" name="Freeform 32"/>
            <p:cNvSpPr/>
            <p:nvPr/>
          </p:nvSpPr>
          <p:spPr>
            <a:xfrm>
              <a:off x="0" y="0"/>
              <a:ext cx="11137702" cy="640358"/>
            </a:xfrm>
            <a:custGeom>
              <a:avLst/>
              <a:gdLst/>
              <a:ahLst/>
              <a:cxnLst/>
              <a:rect l="l" t="t" r="r" b="b"/>
              <a:pathLst>
                <a:path w="11137702" h="640358">
                  <a:moveTo>
                    <a:pt x="0" y="0"/>
                  </a:moveTo>
                  <a:lnTo>
                    <a:pt x="11137702" y="0"/>
                  </a:lnTo>
                  <a:lnTo>
                    <a:pt x="11137702" y="640358"/>
                  </a:lnTo>
                  <a:lnTo>
                    <a:pt x="0" y="640358"/>
                  </a:lnTo>
                  <a:close/>
                </a:path>
              </a:pathLst>
            </a:custGeom>
            <a:solidFill>
              <a:srgbClr val="000000">
                <a:alpha val="0"/>
              </a:srgbClr>
            </a:solidFill>
          </p:spPr>
        </p:sp>
        <p:sp>
          <p:nvSpPr>
            <p:cNvPr id="33" name="TextBox 33"/>
            <p:cNvSpPr txBox="1"/>
            <p:nvPr/>
          </p:nvSpPr>
          <p:spPr>
            <a:xfrm>
              <a:off x="0" y="-28575"/>
              <a:ext cx="11137702" cy="668933"/>
            </a:xfrm>
            <a:prstGeom prst="rect">
              <a:avLst/>
            </a:prstGeom>
          </p:spPr>
          <p:txBody>
            <a:bodyPr lIns="0" tIns="0" rIns="0" bIns="0" rtlCol="0" anchor="t"/>
            <a:lstStyle/>
            <a:p>
              <a:pPr algn="l">
                <a:lnSpc>
                  <a:spcPts val="3750"/>
                </a:lnSpc>
              </a:pPr>
              <a:r>
                <a:rPr lang="en-US" sz="3500" dirty="0">
                  <a:solidFill>
                    <a:srgbClr val="E2E6E9"/>
                  </a:solidFill>
                  <a:latin typeface="Times New Roman"/>
                  <a:ea typeface="Times New Roman"/>
                  <a:cs typeface="Times New Roman"/>
                  <a:sym typeface="Times New Roman"/>
                </a:rPr>
                <a:t>Adopt dogs, cats, and birds from local shelters.</a:t>
              </a:r>
            </a:p>
          </p:txBody>
        </p:sp>
      </p:grpSp>
      <p:grpSp>
        <p:nvGrpSpPr>
          <p:cNvPr id="34" name="Group 34"/>
          <p:cNvGrpSpPr/>
          <p:nvPr/>
        </p:nvGrpSpPr>
        <p:grpSpPr>
          <a:xfrm>
            <a:off x="817751" y="3624265"/>
            <a:ext cx="848538" cy="865739"/>
            <a:chOff x="0" y="0"/>
            <a:chExt cx="1131383" cy="1154318"/>
          </a:xfrm>
        </p:grpSpPr>
        <p:sp>
          <p:nvSpPr>
            <p:cNvPr id="35" name="Freeform 35"/>
            <p:cNvSpPr/>
            <p:nvPr/>
          </p:nvSpPr>
          <p:spPr>
            <a:xfrm>
              <a:off x="6350" y="6350"/>
              <a:ext cx="1118616" cy="1141603"/>
            </a:xfrm>
            <a:custGeom>
              <a:avLst/>
              <a:gdLst/>
              <a:ahLst/>
              <a:cxnLst/>
              <a:rect l="l" t="t" r="r" b="b"/>
              <a:pathLst>
                <a:path w="1118616" h="1141603">
                  <a:moveTo>
                    <a:pt x="0" y="208915"/>
                  </a:moveTo>
                  <a:cubicBezTo>
                    <a:pt x="0" y="93472"/>
                    <a:pt x="93472" y="0"/>
                    <a:pt x="208788" y="0"/>
                  </a:cubicBezTo>
                  <a:lnTo>
                    <a:pt x="909828" y="0"/>
                  </a:lnTo>
                  <a:cubicBezTo>
                    <a:pt x="1025144" y="0"/>
                    <a:pt x="1118616" y="93472"/>
                    <a:pt x="1118616" y="208915"/>
                  </a:cubicBezTo>
                  <a:lnTo>
                    <a:pt x="1118616" y="932688"/>
                  </a:lnTo>
                  <a:cubicBezTo>
                    <a:pt x="1118616" y="1048004"/>
                    <a:pt x="1025144" y="1141603"/>
                    <a:pt x="909828" y="1141603"/>
                  </a:cubicBezTo>
                  <a:lnTo>
                    <a:pt x="208788" y="1141603"/>
                  </a:lnTo>
                  <a:cubicBezTo>
                    <a:pt x="93472" y="1141603"/>
                    <a:pt x="0" y="1048131"/>
                    <a:pt x="0" y="932688"/>
                  </a:cubicBezTo>
                  <a:close/>
                </a:path>
              </a:pathLst>
            </a:custGeom>
            <a:solidFill>
              <a:srgbClr val="003180"/>
            </a:solidFill>
          </p:spPr>
        </p:sp>
        <p:sp>
          <p:nvSpPr>
            <p:cNvPr id="36" name="Freeform 36"/>
            <p:cNvSpPr/>
            <p:nvPr/>
          </p:nvSpPr>
          <p:spPr>
            <a:xfrm>
              <a:off x="0" y="0"/>
              <a:ext cx="1131443" cy="1154303"/>
            </a:xfrm>
            <a:custGeom>
              <a:avLst/>
              <a:gdLst/>
              <a:ahLst/>
              <a:cxnLst/>
              <a:rect l="l" t="t" r="r" b="b"/>
              <a:pathLst>
                <a:path w="1131443" h="1154303">
                  <a:moveTo>
                    <a:pt x="0" y="215265"/>
                  </a:moveTo>
                  <a:cubicBezTo>
                    <a:pt x="0" y="96393"/>
                    <a:pt x="96393" y="0"/>
                    <a:pt x="215138" y="0"/>
                  </a:cubicBezTo>
                  <a:lnTo>
                    <a:pt x="916178" y="0"/>
                  </a:lnTo>
                  <a:lnTo>
                    <a:pt x="916178" y="6350"/>
                  </a:lnTo>
                  <a:lnTo>
                    <a:pt x="916178" y="0"/>
                  </a:lnTo>
                  <a:cubicBezTo>
                    <a:pt x="1035050" y="0"/>
                    <a:pt x="1131443" y="96393"/>
                    <a:pt x="1131443" y="215265"/>
                  </a:cubicBezTo>
                  <a:lnTo>
                    <a:pt x="1125093" y="215265"/>
                  </a:lnTo>
                  <a:lnTo>
                    <a:pt x="1131443" y="215265"/>
                  </a:lnTo>
                  <a:lnTo>
                    <a:pt x="1131443" y="939038"/>
                  </a:lnTo>
                  <a:lnTo>
                    <a:pt x="1125093" y="939038"/>
                  </a:lnTo>
                  <a:lnTo>
                    <a:pt x="1131443" y="939038"/>
                  </a:lnTo>
                  <a:cubicBezTo>
                    <a:pt x="1131443" y="1057910"/>
                    <a:pt x="1035050" y="1154303"/>
                    <a:pt x="916305" y="1154303"/>
                  </a:cubicBezTo>
                  <a:lnTo>
                    <a:pt x="916305" y="1147953"/>
                  </a:lnTo>
                  <a:lnTo>
                    <a:pt x="916305" y="1154303"/>
                  </a:lnTo>
                  <a:lnTo>
                    <a:pt x="215138" y="1154303"/>
                  </a:lnTo>
                  <a:lnTo>
                    <a:pt x="215138" y="1147953"/>
                  </a:lnTo>
                  <a:lnTo>
                    <a:pt x="215138" y="1154303"/>
                  </a:lnTo>
                  <a:cubicBezTo>
                    <a:pt x="96393" y="1154303"/>
                    <a:pt x="0" y="1057910"/>
                    <a:pt x="0" y="939038"/>
                  </a:cubicBezTo>
                  <a:lnTo>
                    <a:pt x="0" y="215265"/>
                  </a:lnTo>
                  <a:lnTo>
                    <a:pt x="6350" y="215265"/>
                  </a:lnTo>
                  <a:lnTo>
                    <a:pt x="0" y="215265"/>
                  </a:lnTo>
                  <a:moveTo>
                    <a:pt x="12700" y="215265"/>
                  </a:moveTo>
                  <a:lnTo>
                    <a:pt x="12700" y="939038"/>
                  </a:lnTo>
                  <a:lnTo>
                    <a:pt x="6350" y="939038"/>
                  </a:lnTo>
                  <a:lnTo>
                    <a:pt x="12700" y="939038"/>
                  </a:lnTo>
                  <a:cubicBezTo>
                    <a:pt x="12700" y="1050925"/>
                    <a:pt x="103378" y="1141603"/>
                    <a:pt x="215138" y="1141603"/>
                  </a:cubicBezTo>
                  <a:lnTo>
                    <a:pt x="916178" y="1141603"/>
                  </a:lnTo>
                  <a:cubicBezTo>
                    <a:pt x="1028065" y="1141603"/>
                    <a:pt x="1118616" y="1050925"/>
                    <a:pt x="1118616" y="939038"/>
                  </a:cubicBezTo>
                  <a:lnTo>
                    <a:pt x="1118616" y="215265"/>
                  </a:lnTo>
                  <a:cubicBezTo>
                    <a:pt x="1118743" y="103378"/>
                    <a:pt x="1028065" y="12700"/>
                    <a:pt x="916178" y="12700"/>
                  </a:cubicBezTo>
                  <a:lnTo>
                    <a:pt x="215138" y="12700"/>
                  </a:lnTo>
                  <a:lnTo>
                    <a:pt x="215138" y="6350"/>
                  </a:lnTo>
                  <a:lnTo>
                    <a:pt x="215138" y="12700"/>
                  </a:lnTo>
                  <a:cubicBezTo>
                    <a:pt x="103378" y="12700"/>
                    <a:pt x="12700" y="103378"/>
                    <a:pt x="12700" y="215265"/>
                  </a:cubicBezTo>
                  <a:close/>
                </a:path>
              </a:pathLst>
            </a:custGeom>
            <a:solidFill>
              <a:srgbClr val="194A99"/>
            </a:solidFill>
          </p:spPr>
        </p:sp>
      </p:grpSp>
      <p:grpSp>
        <p:nvGrpSpPr>
          <p:cNvPr id="37" name="Group 37"/>
          <p:cNvGrpSpPr/>
          <p:nvPr/>
        </p:nvGrpSpPr>
        <p:grpSpPr>
          <a:xfrm>
            <a:off x="1144844" y="3787056"/>
            <a:ext cx="252115" cy="450354"/>
            <a:chOff x="0" y="0"/>
            <a:chExt cx="336153" cy="600472"/>
          </a:xfrm>
        </p:grpSpPr>
        <p:sp>
          <p:nvSpPr>
            <p:cNvPr id="38" name="Freeform 38"/>
            <p:cNvSpPr/>
            <p:nvPr/>
          </p:nvSpPr>
          <p:spPr>
            <a:xfrm>
              <a:off x="0" y="0"/>
              <a:ext cx="336153" cy="600472"/>
            </a:xfrm>
            <a:custGeom>
              <a:avLst/>
              <a:gdLst/>
              <a:ahLst/>
              <a:cxnLst/>
              <a:rect l="l" t="t" r="r" b="b"/>
              <a:pathLst>
                <a:path w="336153" h="600472">
                  <a:moveTo>
                    <a:pt x="0" y="0"/>
                  </a:moveTo>
                  <a:lnTo>
                    <a:pt x="336153" y="0"/>
                  </a:lnTo>
                  <a:lnTo>
                    <a:pt x="336153" y="600472"/>
                  </a:lnTo>
                  <a:lnTo>
                    <a:pt x="0" y="600472"/>
                  </a:lnTo>
                  <a:close/>
                </a:path>
              </a:pathLst>
            </a:custGeom>
            <a:solidFill>
              <a:srgbClr val="000000">
                <a:alpha val="0"/>
              </a:srgbClr>
            </a:solidFill>
          </p:spPr>
        </p:sp>
        <p:sp>
          <p:nvSpPr>
            <p:cNvPr id="39" name="TextBox 39"/>
            <p:cNvSpPr txBox="1"/>
            <p:nvPr/>
          </p:nvSpPr>
          <p:spPr>
            <a:xfrm>
              <a:off x="0" y="66675"/>
              <a:ext cx="336153" cy="533797"/>
            </a:xfrm>
            <a:prstGeom prst="rect">
              <a:avLst/>
            </a:prstGeom>
          </p:spPr>
          <p:txBody>
            <a:bodyPr lIns="0" tIns="0" rIns="0" bIns="0" rtlCol="0" anchor="t"/>
            <a:lstStyle/>
            <a:p>
              <a:pPr algn="ctr">
                <a:lnSpc>
                  <a:spcPts val="3500"/>
                </a:lnSpc>
              </a:pPr>
              <a:r>
                <a:rPr lang="en-US" sz="3500" dirty="0">
                  <a:solidFill>
                    <a:srgbClr val="E2E6E9"/>
                  </a:solidFill>
                  <a:latin typeface="Merriweather"/>
                  <a:ea typeface="Merriweather"/>
                  <a:cs typeface="Merriweather"/>
                  <a:sym typeface="Merriweather"/>
                </a:rPr>
                <a:t>2</a:t>
              </a:r>
              <a:endParaRPr lang="en-US" sz="3500" dirty="0">
                <a:solidFill>
                  <a:srgbClr val="E2E6E9"/>
                </a:solidFill>
                <a:latin typeface="Merriweather"/>
                <a:ea typeface="Merriweather"/>
                <a:cs typeface="Merriweather"/>
                <a:sym typeface="Merriweather"/>
              </a:endParaRPr>
            </a:p>
          </p:txBody>
        </p:sp>
      </p:grpSp>
      <p:grpSp>
        <p:nvGrpSpPr>
          <p:cNvPr id="40" name="Group 40"/>
          <p:cNvGrpSpPr/>
          <p:nvPr/>
        </p:nvGrpSpPr>
        <p:grpSpPr>
          <a:xfrm>
            <a:off x="2113264" y="3563052"/>
            <a:ext cx="3957650" cy="1585497"/>
            <a:chOff x="0" y="-1488718"/>
            <a:chExt cx="5276867" cy="2113995"/>
          </a:xfrm>
        </p:grpSpPr>
        <p:sp>
          <p:nvSpPr>
            <p:cNvPr id="41" name="Freeform 41"/>
            <p:cNvSpPr/>
            <p:nvPr/>
          </p:nvSpPr>
          <p:spPr>
            <a:xfrm>
              <a:off x="0" y="0"/>
              <a:ext cx="5261768" cy="625277"/>
            </a:xfrm>
            <a:custGeom>
              <a:avLst/>
              <a:gdLst/>
              <a:ahLst/>
              <a:cxnLst/>
              <a:rect l="l" t="t" r="r" b="b"/>
              <a:pathLst>
                <a:path w="5261768" h="625277">
                  <a:moveTo>
                    <a:pt x="0" y="0"/>
                  </a:moveTo>
                  <a:lnTo>
                    <a:pt x="5261768" y="0"/>
                  </a:lnTo>
                  <a:lnTo>
                    <a:pt x="5261768" y="625277"/>
                  </a:lnTo>
                  <a:lnTo>
                    <a:pt x="0" y="625277"/>
                  </a:lnTo>
                  <a:close/>
                </a:path>
              </a:pathLst>
            </a:custGeom>
            <a:solidFill>
              <a:srgbClr val="000000">
                <a:alpha val="0"/>
              </a:srgbClr>
            </a:solidFill>
          </p:spPr>
        </p:sp>
        <p:sp>
          <p:nvSpPr>
            <p:cNvPr id="42" name="TextBox 42"/>
            <p:cNvSpPr txBox="1"/>
            <p:nvPr/>
          </p:nvSpPr>
          <p:spPr>
            <a:xfrm>
              <a:off x="15099" y="-1488718"/>
              <a:ext cx="5261768" cy="644328"/>
            </a:xfrm>
            <a:prstGeom prst="rect">
              <a:avLst/>
            </a:prstGeom>
          </p:spPr>
          <p:txBody>
            <a:bodyPr lIns="0" tIns="0" rIns="0" bIns="0" rtlCol="0" anchor="t"/>
            <a:lstStyle/>
            <a:p>
              <a:pPr algn="l">
                <a:lnSpc>
                  <a:spcPts val="3687"/>
                </a:lnSpc>
              </a:pPr>
              <a:r>
                <a:rPr lang="en-US" sz="3500" dirty="0">
                  <a:solidFill>
                    <a:srgbClr val="E2E6E9"/>
                  </a:solidFill>
                  <a:latin typeface="Times New Roman"/>
                  <a:ea typeface="Times New Roman"/>
                  <a:cs typeface="Times New Roman"/>
                  <a:sym typeface="Times New Roman"/>
                </a:rPr>
                <a:t>Search and filters</a:t>
              </a:r>
            </a:p>
          </p:txBody>
        </p:sp>
      </p:grpSp>
      <p:grpSp>
        <p:nvGrpSpPr>
          <p:cNvPr id="43" name="Group 43"/>
          <p:cNvGrpSpPr/>
          <p:nvPr/>
        </p:nvGrpSpPr>
        <p:grpSpPr>
          <a:xfrm>
            <a:off x="1876366" y="4333999"/>
            <a:ext cx="9431368" cy="1988046"/>
            <a:chOff x="0" y="-1300447"/>
            <a:chExt cx="12575158" cy="2650729"/>
          </a:xfrm>
        </p:grpSpPr>
        <p:sp>
          <p:nvSpPr>
            <p:cNvPr id="44" name="Freeform 44"/>
            <p:cNvSpPr/>
            <p:nvPr/>
          </p:nvSpPr>
          <p:spPr>
            <a:xfrm>
              <a:off x="0" y="0"/>
              <a:ext cx="12568682" cy="1350282"/>
            </a:xfrm>
            <a:custGeom>
              <a:avLst/>
              <a:gdLst/>
              <a:ahLst/>
              <a:cxnLst/>
              <a:rect l="l" t="t" r="r" b="b"/>
              <a:pathLst>
                <a:path w="12568682" h="1350282">
                  <a:moveTo>
                    <a:pt x="0" y="0"/>
                  </a:moveTo>
                  <a:lnTo>
                    <a:pt x="12568682" y="0"/>
                  </a:lnTo>
                  <a:lnTo>
                    <a:pt x="12568682" y="1350282"/>
                  </a:lnTo>
                  <a:lnTo>
                    <a:pt x="0" y="1350282"/>
                  </a:lnTo>
                  <a:close/>
                </a:path>
              </a:pathLst>
            </a:custGeom>
            <a:solidFill>
              <a:srgbClr val="000000">
                <a:alpha val="0"/>
              </a:srgbClr>
            </a:solidFill>
          </p:spPr>
        </p:sp>
        <p:sp>
          <p:nvSpPr>
            <p:cNvPr id="45" name="TextBox 45"/>
            <p:cNvSpPr txBox="1"/>
            <p:nvPr/>
          </p:nvSpPr>
          <p:spPr>
            <a:xfrm>
              <a:off x="6476" y="-1300447"/>
              <a:ext cx="12568682" cy="1378857"/>
            </a:xfrm>
            <a:prstGeom prst="rect">
              <a:avLst/>
            </a:prstGeom>
          </p:spPr>
          <p:txBody>
            <a:bodyPr lIns="0" tIns="0" rIns="0" bIns="0" rtlCol="0" anchor="t"/>
            <a:lstStyle/>
            <a:p>
              <a:pPr algn="l">
                <a:lnSpc>
                  <a:spcPts val="3750"/>
                </a:lnSpc>
              </a:pPr>
              <a:r>
                <a:rPr lang="en-US" sz="3500" dirty="0">
                  <a:solidFill>
                    <a:srgbClr val="FFFFFF"/>
                  </a:solidFill>
                  <a:latin typeface="Times New Roman"/>
                  <a:ea typeface="Times New Roman"/>
                  <a:cs typeface="Times New Roman"/>
                  <a:sym typeface="Times New Roman"/>
                </a:rPr>
                <a:t>Allow users to filter pets by type, breed, size, age, </a:t>
              </a:r>
            </a:p>
            <a:p>
              <a:pPr algn="l">
                <a:lnSpc>
                  <a:spcPts val="3750"/>
                </a:lnSpc>
              </a:pPr>
              <a:r>
                <a:rPr lang="en-US" sz="3500" dirty="0">
                  <a:solidFill>
                    <a:srgbClr val="FFFFFF"/>
                  </a:solidFill>
                  <a:latin typeface="Times New Roman"/>
                  <a:ea typeface="Times New Roman"/>
                  <a:cs typeface="Times New Roman"/>
                  <a:sym typeface="Times New Roman"/>
                </a:rPr>
                <a:t>   and location.</a:t>
              </a:r>
            </a:p>
          </p:txBody>
        </p:sp>
      </p:grpSp>
      <p:grpSp>
        <p:nvGrpSpPr>
          <p:cNvPr id="46" name="Group 46"/>
          <p:cNvGrpSpPr/>
          <p:nvPr/>
        </p:nvGrpSpPr>
        <p:grpSpPr>
          <a:xfrm>
            <a:off x="830463" y="5948517"/>
            <a:ext cx="848538" cy="734789"/>
            <a:chOff x="0" y="0"/>
            <a:chExt cx="1131383" cy="979718"/>
          </a:xfrm>
        </p:grpSpPr>
        <p:sp>
          <p:nvSpPr>
            <p:cNvPr id="47" name="Freeform 47"/>
            <p:cNvSpPr/>
            <p:nvPr/>
          </p:nvSpPr>
          <p:spPr>
            <a:xfrm>
              <a:off x="6350" y="6350"/>
              <a:ext cx="1118616" cy="967105"/>
            </a:xfrm>
            <a:custGeom>
              <a:avLst/>
              <a:gdLst/>
              <a:ahLst/>
              <a:cxnLst/>
              <a:rect l="l" t="t" r="r" b="b"/>
              <a:pathLst>
                <a:path w="1118616" h="967105">
                  <a:moveTo>
                    <a:pt x="0" y="180594"/>
                  </a:moveTo>
                  <a:cubicBezTo>
                    <a:pt x="0" y="80772"/>
                    <a:pt x="81026" y="0"/>
                    <a:pt x="180848" y="0"/>
                  </a:cubicBezTo>
                  <a:lnTo>
                    <a:pt x="937768" y="0"/>
                  </a:lnTo>
                  <a:cubicBezTo>
                    <a:pt x="1037590" y="0"/>
                    <a:pt x="1118616" y="80772"/>
                    <a:pt x="1118616" y="180594"/>
                  </a:cubicBezTo>
                  <a:lnTo>
                    <a:pt x="1118616" y="786511"/>
                  </a:lnTo>
                  <a:cubicBezTo>
                    <a:pt x="1118616" y="886206"/>
                    <a:pt x="1037590" y="967105"/>
                    <a:pt x="937768" y="967105"/>
                  </a:cubicBezTo>
                  <a:lnTo>
                    <a:pt x="180848" y="967105"/>
                  </a:lnTo>
                  <a:cubicBezTo>
                    <a:pt x="81026" y="966978"/>
                    <a:pt x="0" y="886206"/>
                    <a:pt x="0" y="786511"/>
                  </a:cubicBezTo>
                  <a:close/>
                </a:path>
              </a:pathLst>
            </a:custGeom>
            <a:solidFill>
              <a:srgbClr val="003180"/>
            </a:solidFill>
          </p:spPr>
        </p:sp>
        <p:sp>
          <p:nvSpPr>
            <p:cNvPr id="48" name="Freeform 48"/>
            <p:cNvSpPr/>
            <p:nvPr/>
          </p:nvSpPr>
          <p:spPr>
            <a:xfrm>
              <a:off x="0" y="0"/>
              <a:ext cx="1131316" cy="979805"/>
            </a:xfrm>
            <a:custGeom>
              <a:avLst/>
              <a:gdLst/>
              <a:ahLst/>
              <a:cxnLst/>
              <a:rect l="l" t="t" r="r" b="b"/>
              <a:pathLst>
                <a:path w="1131316" h="979805">
                  <a:moveTo>
                    <a:pt x="0" y="186944"/>
                  </a:moveTo>
                  <a:cubicBezTo>
                    <a:pt x="0" y="83693"/>
                    <a:pt x="83820" y="0"/>
                    <a:pt x="187198" y="0"/>
                  </a:cubicBezTo>
                  <a:lnTo>
                    <a:pt x="944118" y="0"/>
                  </a:lnTo>
                  <a:lnTo>
                    <a:pt x="944118" y="6350"/>
                  </a:lnTo>
                  <a:lnTo>
                    <a:pt x="944118" y="0"/>
                  </a:lnTo>
                  <a:lnTo>
                    <a:pt x="944118" y="6350"/>
                  </a:lnTo>
                  <a:lnTo>
                    <a:pt x="944118" y="0"/>
                  </a:lnTo>
                  <a:cubicBezTo>
                    <a:pt x="1047496" y="0"/>
                    <a:pt x="1131316" y="83693"/>
                    <a:pt x="1131316" y="186944"/>
                  </a:cubicBezTo>
                  <a:lnTo>
                    <a:pt x="1124966" y="186944"/>
                  </a:lnTo>
                  <a:lnTo>
                    <a:pt x="1131316" y="186944"/>
                  </a:lnTo>
                  <a:lnTo>
                    <a:pt x="1131316" y="792861"/>
                  </a:lnTo>
                  <a:lnTo>
                    <a:pt x="1124966" y="792861"/>
                  </a:lnTo>
                  <a:lnTo>
                    <a:pt x="1131316" y="792861"/>
                  </a:lnTo>
                  <a:cubicBezTo>
                    <a:pt x="1131316" y="896112"/>
                    <a:pt x="1047496" y="979805"/>
                    <a:pt x="944118" y="979805"/>
                  </a:cubicBezTo>
                  <a:lnTo>
                    <a:pt x="944118" y="973455"/>
                  </a:lnTo>
                  <a:lnTo>
                    <a:pt x="944118" y="979805"/>
                  </a:lnTo>
                  <a:lnTo>
                    <a:pt x="187198" y="979805"/>
                  </a:lnTo>
                  <a:lnTo>
                    <a:pt x="187198" y="973455"/>
                  </a:lnTo>
                  <a:lnTo>
                    <a:pt x="187198" y="979805"/>
                  </a:lnTo>
                  <a:cubicBezTo>
                    <a:pt x="83820" y="979678"/>
                    <a:pt x="0" y="896112"/>
                    <a:pt x="0" y="792861"/>
                  </a:cubicBezTo>
                  <a:lnTo>
                    <a:pt x="0" y="186944"/>
                  </a:lnTo>
                  <a:lnTo>
                    <a:pt x="6350" y="186944"/>
                  </a:lnTo>
                  <a:lnTo>
                    <a:pt x="0" y="186944"/>
                  </a:lnTo>
                  <a:moveTo>
                    <a:pt x="12700" y="186944"/>
                  </a:moveTo>
                  <a:lnTo>
                    <a:pt x="12700" y="792861"/>
                  </a:lnTo>
                  <a:lnTo>
                    <a:pt x="6350" y="792861"/>
                  </a:lnTo>
                  <a:lnTo>
                    <a:pt x="12700" y="792861"/>
                  </a:lnTo>
                  <a:cubicBezTo>
                    <a:pt x="12700" y="889000"/>
                    <a:pt x="90805" y="966978"/>
                    <a:pt x="187198" y="966978"/>
                  </a:cubicBezTo>
                  <a:lnTo>
                    <a:pt x="944118" y="966978"/>
                  </a:lnTo>
                  <a:cubicBezTo>
                    <a:pt x="1040511" y="966978"/>
                    <a:pt x="1118616" y="889000"/>
                    <a:pt x="1118616" y="792734"/>
                  </a:cubicBezTo>
                  <a:lnTo>
                    <a:pt x="1118616" y="186944"/>
                  </a:lnTo>
                  <a:cubicBezTo>
                    <a:pt x="1118743" y="90678"/>
                    <a:pt x="1040511" y="12700"/>
                    <a:pt x="944245" y="12700"/>
                  </a:cubicBezTo>
                  <a:lnTo>
                    <a:pt x="187198" y="12700"/>
                  </a:lnTo>
                  <a:lnTo>
                    <a:pt x="187198" y="6350"/>
                  </a:lnTo>
                  <a:lnTo>
                    <a:pt x="187198" y="12700"/>
                  </a:lnTo>
                  <a:cubicBezTo>
                    <a:pt x="90805" y="12700"/>
                    <a:pt x="12700" y="90678"/>
                    <a:pt x="12700" y="186944"/>
                  </a:cubicBezTo>
                  <a:close/>
                </a:path>
              </a:pathLst>
            </a:custGeom>
            <a:solidFill>
              <a:srgbClr val="194A99"/>
            </a:solidFill>
          </p:spPr>
        </p:sp>
      </p:grpSp>
      <p:grpSp>
        <p:nvGrpSpPr>
          <p:cNvPr id="49" name="Group 49"/>
          <p:cNvGrpSpPr/>
          <p:nvPr/>
        </p:nvGrpSpPr>
        <p:grpSpPr>
          <a:xfrm>
            <a:off x="1106629" y="6078683"/>
            <a:ext cx="328281" cy="1103373"/>
            <a:chOff x="0" y="-870692"/>
            <a:chExt cx="437708" cy="1471164"/>
          </a:xfrm>
        </p:grpSpPr>
        <p:sp>
          <p:nvSpPr>
            <p:cNvPr id="50" name="Freeform 50"/>
            <p:cNvSpPr/>
            <p:nvPr/>
          </p:nvSpPr>
          <p:spPr>
            <a:xfrm>
              <a:off x="0" y="0"/>
              <a:ext cx="386755" cy="600472"/>
            </a:xfrm>
            <a:custGeom>
              <a:avLst/>
              <a:gdLst/>
              <a:ahLst/>
              <a:cxnLst/>
              <a:rect l="l" t="t" r="r" b="b"/>
              <a:pathLst>
                <a:path w="386755" h="600472">
                  <a:moveTo>
                    <a:pt x="0" y="0"/>
                  </a:moveTo>
                  <a:lnTo>
                    <a:pt x="386755" y="0"/>
                  </a:lnTo>
                  <a:lnTo>
                    <a:pt x="386755" y="600472"/>
                  </a:lnTo>
                  <a:lnTo>
                    <a:pt x="0" y="600472"/>
                  </a:lnTo>
                  <a:close/>
                </a:path>
              </a:pathLst>
            </a:custGeom>
            <a:solidFill>
              <a:srgbClr val="000000">
                <a:alpha val="0"/>
              </a:srgbClr>
            </a:solidFill>
          </p:spPr>
        </p:sp>
        <p:sp>
          <p:nvSpPr>
            <p:cNvPr id="51" name="TextBox 51"/>
            <p:cNvSpPr txBox="1"/>
            <p:nvPr/>
          </p:nvSpPr>
          <p:spPr>
            <a:xfrm>
              <a:off x="50953" y="-870692"/>
              <a:ext cx="386755" cy="533797"/>
            </a:xfrm>
            <a:prstGeom prst="rect">
              <a:avLst/>
            </a:prstGeom>
          </p:spPr>
          <p:txBody>
            <a:bodyPr lIns="0" tIns="0" rIns="0" bIns="0" rtlCol="0" anchor="t"/>
            <a:lstStyle/>
            <a:p>
              <a:pPr algn="ctr">
                <a:lnSpc>
                  <a:spcPts val="3500"/>
                </a:lnSpc>
              </a:pPr>
              <a:r>
                <a:rPr lang="en-US" sz="3500" dirty="0">
                  <a:solidFill>
                    <a:srgbClr val="E2E6E9"/>
                  </a:solidFill>
                  <a:latin typeface="Merriweather"/>
                  <a:ea typeface="Merriweather"/>
                  <a:cs typeface="Merriweather"/>
                  <a:sym typeface="Merriweather"/>
                </a:rPr>
                <a:t>3</a:t>
              </a:r>
              <a:endParaRPr lang="en-US" sz="3500" dirty="0">
                <a:solidFill>
                  <a:srgbClr val="E2E6E9"/>
                </a:solidFill>
                <a:latin typeface="Merriweather"/>
                <a:ea typeface="Merriweather"/>
                <a:cs typeface="Merriweather"/>
                <a:sym typeface="Merriweather"/>
              </a:endParaRPr>
            </a:p>
          </p:txBody>
        </p:sp>
      </p:grpSp>
      <p:grpSp>
        <p:nvGrpSpPr>
          <p:cNvPr id="52" name="Group 52"/>
          <p:cNvGrpSpPr/>
          <p:nvPr/>
        </p:nvGrpSpPr>
        <p:grpSpPr>
          <a:xfrm>
            <a:off x="1981686" y="5980171"/>
            <a:ext cx="3924427" cy="1009872"/>
            <a:chOff x="0" y="-721221"/>
            <a:chExt cx="5232569" cy="1346498"/>
          </a:xfrm>
        </p:grpSpPr>
        <p:sp>
          <p:nvSpPr>
            <p:cNvPr id="53" name="Freeform 53"/>
            <p:cNvSpPr/>
            <p:nvPr/>
          </p:nvSpPr>
          <p:spPr>
            <a:xfrm>
              <a:off x="0" y="0"/>
              <a:ext cx="5131197" cy="625277"/>
            </a:xfrm>
            <a:custGeom>
              <a:avLst/>
              <a:gdLst/>
              <a:ahLst/>
              <a:cxnLst/>
              <a:rect l="l" t="t" r="r" b="b"/>
              <a:pathLst>
                <a:path w="5131197" h="625277">
                  <a:moveTo>
                    <a:pt x="0" y="0"/>
                  </a:moveTo>
                  <a:lnTo>
                    <a:pt x="5131197" y="0"/>
                  </a:lnTo>
                  <a:lnTo>
                    <a:pt x="5131197" y="625277"/>
                  </a:lnTo>
                  <a:lnTo>
                    <a:pt x="0" y="625277"/>
                  </a:lnTo>
                  <a:close/>
                </a:path>
              </a:pathLst>
            </a:custGeom>
            <a:solidFill>
              <a:srgbClr val="000000">
                <a:alpha val="0"/>
              </a:srgbClr>
            </a:solidFill>
          </p:spPr>
        </p:sp>
        <p:sp>
          <p:nvSpPr>
            <p:cNvPr id="54" name="TextBox 54"/>
            <p:cNvSpPr txBox="1"/>
            <p:nvPr/>
          </p:nvSpPr>
          <p:spPr>
            <a:xfrm>
              <a:off x="101372" y="-721221"/>
              <a:ext cx="5131197" cy="644326"/>
            </a:xfrm>
            <a:prstGeom prst="rect">
              <a:avLst/>
            </a:prstGeom>
          </p:spPr>
          <p:txBody>
            <a:bodyPr lIns="0" tIns="0" rIns="0" bIns="0" rtlCol="0" anchor="t"/>
            <a:lstStyle/>
            <a:p>
              <a:pPr algn="l">
                <a:lnSpc>
                  <a:spcPts val="3687"/>
                </a:lnSpc>
              </a:pPr>
              <a:r>
                <a:rPr lang="en-US" sz="3500" dirty="0">
                  <a:solidFill>
                    <a:srgbClr val="FFFFFF"/>
                  </a:solidFill>
                  <a:latin typeface="Times New Roman"/>
                  <a:ea typeface="Times New Roman"/>
                  <a:cs typeface="Times New Roman"/>
                  <a:sym typeface="Times New Roman"/>
                </a:rPr>
                <a:t>Adoption Process </a:t>
              </a:r>
            </a:p>
          </p:txBody>
        </p:sp>
      </p:grpSp>
      <p:grpSp>
        <p:nvGrpSpPr>
          <p:cNvPr id="55" name="Group 55"/>
          <p:cNvGrpSpPr/>
          <p:nvPr/>
        </p:nvGrpSpPr>
        <p:grpSpPr>
          <a:xfrm>
            <a:off x="1858413" y="6716258"/>
            <a:ext cx="8764794" cy="1320724"/>
            <a:chOff x="-18812" y="-547412"/>
            <a:chExt cx="11686391" cy="1760965"/>
          </a:xfrm>
        </p:grpSpPr>
        <p:sp>
          <p:nvSpPr>
            <p:cNvPr id="56" name="Freeform 56"/>
            <p:cNvSpPr/>
            <p:nvPr/>
          </p:nvSpPr>
          <p:spPr>
            <a:xfrm>
              <a:off x="0" y="0"/>
              <a:ext cx="11667579" cy="1213553"/>
            </a:xfrm>
            <a:custGeom>
              <a:avLst/>
              <a:gdLst/>
              <a:ahLst/>
              <a:cxnLst/>
              <a:rect l="l" t="t" r="r" b="b"/>
              <a:pathLst>
                <a:path w="11667579" h="1213553">
                  <a:moveTo>
                    <a:pt x="0" y="0"/>
                  </a:moveTo>
                  <a:lnTo>
                    <a:pt x="11667579" y="0"/>
                  </a:lnTo>
                  <a:lnTo>
                    <a:pt x="11667579" y="1213553"/>
                  </a:lnTo>
                  <a:lnTo>
                    <a:pt x="0" y="1213553"/>
                  </a:lnTo>
                  <a:close/>
                </a:path>
              </a:pathLst>
            </a:custGeom>
            <a:solidFill>
              <a:srgbClr val="000000">
                <a:alpha val="0"/>
              </a:srgbClr>
            </a:solidFill>
          </p:spPr>
        </p:sp>
        <p:sp>
          <p:nvSpPr>
            <p:cNvPr id="57" name="TextBox 57"/>
            <p:cNvSpPr txBox="1"/>
            <p:nvPr/>
          </p:nvSpPr>
          <p:spPr>
            <a:xfrm>
              <a:off x="-18812" y="-547412"/>
              <a:ext cx="11667578" cy="1242128"/>
            </a:xfrm>
            <a:prstGeom prst="rect">
              <a:avLst/>
            </a:prstGeom>
          </p:spPr>
          <p:txBody>
            <a:bodyPr lIns="0" tIns="0" rIns="0" bIns="0" rtlCol="0" anchor="t"/>
            <a:lstStyle/>
            <a:p>
              <a:pPr algn="l">
                <a:lnSpc>
                  <a:spcPts val="3750"/>
                </a:lnSpc>
              </a:pPr>
              <a:r>
                <a:rPr lang="en-US" sz="3500" dirty="0">
                  <a:solidFill>
                    <a:srgbClr val="FFFFFF"/>
                  </a:solidFill>
                  <a:latin typeface="Times New Roman"/>
                  <a:ea typeface="Times New Roman"/>
                  <a:cs typeface="Times New Roman"/>
                  <a:sym typeface="Times New Roman"/>
                </a:rPr>
                <a:t>Enable users to submit adoption applications and track their status..</a:t>
              </a:r>
            </a:p>
          </p:txBody>
        </p:sp>
      </p:grpSp>
      <p:grpSp>
        <p:nvGrpSpPr>
          <p:cNvPr id="58" name="Group 58"/>
          <p:cNvGrpSpPr/>
          <p:nvPr/>
        </p:nvGrpSpPr>
        <p:grpSpPr>
          <a:xfrm>
            <a:off x="804825" y="8475221"/>
            <a:ext cx="819595" cy="853489"/>
            <a:chOff x="0" y="0"/>
            <a:chExt cx="1092793" cy="1137985"/>
          </a:xfrm>
        </p:grpSpPr>
        <p:sp>
          <p:nvSpPr>
            <p:cNvPr id="59" name="Freeform 59"/>
            <p:cNvSpPr/>
            <p:nvPr/>
          </p:nvSpPr>
          <p:spPr>
            <a:xfrm>
              <a:off x="6350" y="6350"/>
              <a:ext cx="1080135" cy="1125347"/>
            </a:xfrm>
            <a:custGeom>
              <a:avLst/>
              <a:gdLst/>
              <a:ahLst/>
              <a:cxnLst/>
              <a:rect l="l" t="t" r="r" b="b"/>
              <a:pathLst>
                <a:path w="1080135" h="1125347">
                  <a:moveTo>
                    <a:pt x="0" y="201676"/>
                  </a:moveTo>
                  <a:cubicBezTo>
                    <a:pt x="0" y="90297"/>
                    <a:pt x="90297" y="0"/>
                    <a:pt x="201676" y="0"/>
                  </a:cubicBezTo>
                  <a:lnTo>
                    <a:pt x="878459" y="0"/>
                  </a:lnTo>
                  <a:cubicBezTo>
                    <a:pt x="989838" y="0"/>
                    <a:pt x="1080135" y="90297"/>
                    <a:pt x="1080135" y="201676"/>
                  </a:cubicBezTo>
                  <a:lnTo>
                    <a:pt x="1080135" y="923544"/>
                  </a:lnTo>
                  <a:cubicBezTo>
                    <a:pt x="1080135" y="1034923"/>
                    <a:pt x="989838" y="1125220"/>
                    <a:pt x="878459" y="1125220"/>
                  </a:cubicBezTo>
                  <a:lnTo>
                    <a:pt x="201676" y="1125220"/>
                  </a:lnTo>
                  <a:cubicBezTo>
                    <a:pt x="90297" y="1125347"/>
                    <a:pt x="0" y="1034923"/>
                    <a:pt x="0" y="923544"/>
                  </a:cubicBezTo>
                  <a:close/>
                </a:path>
              </a:pathLst>
            </a:custGeom>
            <a:solidFill>
              <a:srgbClr val="003180"/>
            </a:solidFill>
          </p:spPr>
        </p:sp>
        <p:sp>
          <p:nvSpPr>
            <p:cNvPr id="60" name="Freeform 60"/>
            <p:cNvSpPr/>
            <p:nvPr/>
          </p:nvSpPr>
          <p:spPr>
            <a:xfrm>
              <a:off x="0" y="0"/>
              <a:ext cx="1092835" cy="1138047"/>
            </a:xfrm>
            <a:custGeom>
              <a:avLst/>
              <a:gdLst/>
              <a:ahLst/>
              <a:cxnLst/>
              <a:rect l="l" t="t" r="r" b="b"/>
              <a:pathLst>
                <a:path w="1092835" h="1138047">
                  <a:moveTo>
                    <a:pt x="0" y="208026"/>
                  </a:moveTo>
                  <a:cubicBezTo>
                    <a:pt x="0" y="93218"/>
                    <a:pt x="93091" y="0"/>
                    <a:pt x="208026" y="0"/>
                  </a:cubicBezTo>
                  <a:lnTo>
                    <a:pt x="884809" y="0"/>
                  </a:lnTo>
                  <a:lnTo>
                    <a:pt x="884809" y="6350"/>
                  </a:lnTo>
                  <a:lnTo>
                    <a:pt x="884809" y="0"/>
                  </a:lnTo>
                  <a:lnTo>
                    <a:pt x="884809" y="6350"/>
                  </a:lnTo>
                  <a:lnTo>
                    <a:pt x="884809" y="0"/>
                  </a:lnTo>
                  <a:cubicBezTo>
                    <a:pt x="999744" y="0"/>
                    <a:pt x="1092835" y="93218"/>
                    <a:pt x="1092835" y="208026"/>
                  </a:cubicBezTo>
                  <a:lnTo>
                    <a:pt x="1086485" y="208026"/>
                  </a:lnTo>
                  <a:lnTo>
                    <a:pt x="1092835" y="208026"/>
                  </a:lnTo>
                  <a:lnTo>
                    <a:pt x="1092835" y="929894"/>
                  </a:lnTo>
                  <a:lnTo>
                    <a:pt x="1086485" y="929894"/>
                  </a:lnTo>
                  <a:lnTo>
                    <a:pt x="1092835" y="929894"/>
                  </a:lnTo>
                  <a:cubicBezTo>
                    <a:pt x="1092835" y="1044829"/>
                    <a:pt x="999744" y="1137920"/>
                    <a:pt x="884809" y="1137920"/>
                  </a:cubicBezTo>
                  <a:lnTo>
                    <a:pt x="884809" y="1131570"/>
                  </a:lnTo>
                  <a:lnTo>
                    <a:pt x="884809" y="1137920"/>
                  </a:lnTo>
                  <a:lnTo>
                    <a:pt x="208026" y="1137920"/>
                  </a:lnTo>
                  <a:lnTo>
                    <a:pt x="208026" y="1131570"/>
                  </a:lnTo>
                  <a:lnTo>
                    <a:pt x="208026" y="1137920"/>
                  </a:lnTo>
                  <a:cubicBezTo>
                    <a:pt x="93091" y="1138047"/>
                    <a:pt x="0" y="1044829"/>
                    <a:pt x="0" y="929894"/>
                  </a:cubicBezTo>
                  <a:lnTo>
                    <a:pt x="0" y="208026"/>
                  </a:lnTo>
                  <a:lnTo>
                    <a:pt x="6350" y="208026"/>
                  </a:lnTo>
                  <a:lnTo>
                    <a:pt x="0" y="208026"/>
                  </a:lnTo>
                  <a:moveTo>
                    <a:pt x="12700" y="208026"/>
                  </a:moveTo>
                  <a:lnTo>
                    <a:pt x="12700" y="929894"/>
                  </a:lnTo>
                  <a:lnTo>
                    <a:pt x="6350" y="929894"/>
                  </a:lnTo>
                  <a:lnTo>
                    <a:pt x="12700" y="929894"/>
                  </a:lnTo>
                  <a:cubicBezTo>
                    <a:pt x="12700" y="1037844"/>
                    <a:pt x="100076" y="1125220"/>
                    <a:pt x="208026" y="1125220"/>
                  </a:cubicBezTo>
                  <a:lnTo>
                    <a:pt x="884809" y="1125220"/>
                  </a:lnTo>
                  <a:cubicBezTo>
                    <a:pt x="992632" y="1125220"/>
                    <a:pt x="1080135" y="1037717"/>
                    <a:pt x="1080135" y="929894"/>
                  </a:cubicBezTo>
                  <a:lnTo>
                    <a:pt x="1080135" y="208026"/>
                  </a:lnTo>
                  <a:cubicBezTo>
                    <a:pt x="1080135" y="100203"/>
                    <a:pt x="992632" y="12700"/>
                    <a:pt x="884809" y="12700"/>
                  </a:cubicBezTo>
                  <a:lnTo>
                    <a:pt x="208026" y="12700"/>
                  </a:lnTo>
                  <a:lnTo>
                    <a:pt x="208026" y="6350"/>
                  </a:lnTo>
                  <a:lnTo>
                    <a:pt x="208026" y="12700"/>
                  </a:lnTo>
                  <a:cubicBezTo>
                    <a:pt x="100076" y="12700"/>
                    <a:pt x="12700" y="100203"/>
                    <a:pt x="12700" y="208026"/>
                  </a:cubicBezTo>
                  <a:close/>
                </a:path>
              </a:pathLst>
            </a:custGeom>
            <a:solidFill>
              <a:srgbClr val="194A99"/>
            </a:solidFill>
          </p:spPr>
        </p:sp>
      </p:grpSp>
      <p:grpSp>
        <p:nvGrpSpPr>
          <p:cNvPr id="61" name="Group 61"/>
          <p:cNvGrpSpPr/>
          <p:nvPr/>
        </p:nvGrpSpPr>
        <p:grpSpPr>
          <a:xfrm>
            <a:off x="1110834" y="8676787"/>
            <a:ext cx="252115" cy="450354"/>
            <a:chOff x="0" y="0"/>
            <a:chExt cx="336153" cy="600472"/>
          </a:xfrm>
        </p:grpSpPr>
        <p:sp>
          <p:nvSpPr>
            <p:cNvPr id="62" name="Freeform 62"/>
            <p:cNvSpPr/>
            <p:nvPr/>
          </p:nvSpPr>
          <p:spPr>
            <a:xfrm>
              <a:off x="0" y="0"/>
              <a:ext cx="336153" cy="600472"/>
            </a:xfrm>
            <a:custGeom>
              <a:avLst/>
              <a:gdLst/>
              <a:ahLst/>
              <a:cxnLst/>
              <a:rect l="l" t="t" r="r" b="b"/>
              <a:pathLst>
                <a:path w="336153" h="600472">
                  <a:moveTo>
                    <a:pt x="0" y="0"/>
                  </a:moveTo>
                  <a:lnTo>
                    <a:pt x="336153" y="0"/>
                  </a:lnTo>
                  <a:lnTo>
                    <a:pt x="336153" y="600472"/>
                  </a:lnTo>
                  <a:lnTo>
                    <a:pt x="0" y="600472"/>
                  </a:lnTo>
                  <a:close/>
                </a:path>
              </a:pathLst>
            </a:custGeom>
            <a:solidFill>
              <a:srgbClr val="000000">
                <a:alpha val="0"/>
              </a:srgbClr>
            </a:solidFill>
          </p:spPr>
        </p:sp>
        <p:sp>
          <p:nvSpPr>
            <p:cNvPr id="63" name="TextBox 63"/>
            <p:cNvSpPr txBox="1"/>
            <p:nvPr/>
          </p:nvSpPr>
          <p:spPr>
            <a:xfrm>
              <a:off x="0" y="66675"/>
              <a:ext cx="336153" cy="533797"/>
            </a:xfrm>
            <a:prstGeom prst="rect">
              <a:avLst/>
            </a:prstGeom>
          </p:spPr>
          <p:txBody>
            <a:bodyPr lIns="0" tIns="0" rIns="0" bIns="0" rtlCol="0" anchor="t"/>
            <a:lstStyle/>
            <a:p>
              <a:pPr algn="ctr">
                <a:lnSpc>
                  <a:spcPts val="3500"/>
                </a:lnSpc>
              </a:pPr>
              <a:r>
                <a:rPr lang="en-US" sz="3500" dirty="0">
                  <a:solidFill>
                    <a:srgbClr val="E2E6E9"/>
                  </a:solidFill>
                  <a:latin typeface="Merriweather"/>
                  <a:ea typeface="Merriweather"/>
                  <a:cs typeface="Merriweather"/>
                  <a:sym typeface="Merriweather"/>
                </a:rPr>
                <a:t>4</a:t>
              </a:r>
              <a:endParaRPr lang="en-US" sz="3500" dirty="0">
                <a:solidFill>
                  <a:srgbClr val="E2E6E9"/>
                </a:solidFill>
                <a:latin typeface="Merriweather"/>
                <a:ea typeface="Merriweather"/>
                <a:cs typeface="Merriweather"/>
                <a:sym typeface="Merriweather"/>
              </a:endParaRPr>
            </a:p>
          </p:txBody>
        </p:sp>
      </p:grpSp>
      <p:grpSp>
        <p:nvGrpSpPr>
          <p:cNvPr id="64" name="Group 64"/>
          <p:cNvGrpSpPr/>
          <p:nvPr/>
        </p:nvGrpSpPr>
        <p:grpSpPr>
          <a:xfrm>
            <a:off x="1993505" y="8349774"/>
            <a:ext cx="2787490" cy="654025"/>
            <a:chOff x="0" y="0"/>
            <a:chExt cx="3716653" cy="872033"/>
          </a:xfrm>
        </p:grpSpPr>
        <p:sp>
          <p:nvSpPr>
            <p:cNvPr id="65" name="Freeform 65"/>
            <p:cNvSpPr/>
            <p:nvPr/>
          </p:nvSpPr>
          <p:spPr>
            <a:xfrm>
              <a:off x="0" y="0"/>
              <a:ext cx="3716653" cy="872033"/>
            </a:xfrm>
            <a:custGeom>
              <a:avLst/>
              <a:gdLst/>
              <a:ahLst/>
              <a:cxnLst/>
              <a:rect l="l" t="t" r="r" b="b"/>
              <a:pathLst>
                <a:path w="3716653" h="872033">
                  <a:moveTo>
                    <a:pt x="0" y="0"/>
                  </a:moveTo>
                  <a:lnTo>
                    <a:pt x="3716653" y="0"/>
                  </a:lnTo>
                  <a:lnTo>
                    <a:pt x="3716653" y="872033"/>
                  </a:lnTo>
                  <a:lnTo>
                    <a:pt x="0" y="872033"/>
                  </a:lnTo>
                  <a:close/>
                </a:path>
              </a:pathLst>
            </a:custGeom>
            <a:solidFill>
              <a:srgbClr val="000000">
                <a:alpha val="0"/>
              </a:srgbClr>
            </a:solidFill>
          </p:spPr>
        </p:sp>
        <p:sp>
          <p:nvSpPr>
            <p:cNvPr id="66" name="TextBox 66"/>
            <p:cNvSpPr txBox="1"/>
            <p:nvPr/>
          </p:nvSpPr>
          <p:spPr>
            <a:xfrm>
              <a:off x="0" y="-76200"/>
              <a:ext cx="3716653" cy="948233"/>
            </a:xfrm>
            <a:prstGeom prst="rect">
              <a:avLst/>
            </a:prstGeom>
          </p:spPr>
          <p:txBody>
            <a:bodyPr lIns="0" tIns="0" rIns="0" bIns="0" rtlCol="0" anchor="t"/>
            <a:lstStyle/>
            <a:p>
              <a:pPr algn="l">
                <a:lnSpc>
                  <a:spcPts val="4200"/>
                </a:lnSpc>
              </a:pPr>
              <a:r>
                <a:rPr lang="en-US" sz="3500" dirty="0">
                  <a:solidFill>
                    <a:srgbClr val="FFFFFF"/>
                  </a:solidFill>
                  <a:latin typeface="Times New Roman"/>
                  <a:ea typeface="Times New Roman"/>
                  <a:cs typeface="Times New Roman"/>
                  <a:sym typeface="Times New Roman"/>
                </a:rPr>
                <a:t>Resources</a:t>
              </a:r>
            </a:p>
          </p:txBody>
        </p:sp>
      </p:grpSp>
      <p:grpSp>
        <p:nvGrpSpPr>
          <p:cNvPr id="67" name="Group 67"/>
          <p:cNvGrpSpPr/>
          <p:nvPr/>
        </p:nvGrpSpPr>
        <p:grpSpPr>
          <a:xfrm>
            <a:off x="1806493" y="8891653"/>
            <a:ext cx="9767731" cy="1192634"/>
            <a:chOff x="0" y="0"/>
            <a:chExt cx="13023642" cy="1590178"/>
          </a:xfrm>
        </p:grpSpPr>
        <p:sp>
          <p:nvSpPr>
            <p:cNvPr id="68" name="Freeform 68"/>
            <p:cNvSpPr/>
            <p:nvPr/>
          </p:nvSpPr>
          <p:spPr>
            <a:xfrm>
              <a:off x="0" y="0"/>
              <a:ext cx="13023642" cy="1590178"/>
            </a:xfrm>
            <a:custGeom>
              <a:avLst/>
              <a:gdLst/>
              <a:ahLst/>
              <a:cxnLst/>
              <a:rect l="l" t="t" r="r" b="b"/>
              <a:pathLst>
                <a:path w="13023642" h="1590178">
                  <a:moveTo>
                    <a:pt x="0" y="0"/>
                  </a:moveTo>
                  <a:lnTo>
                    <a:pt x="13023642" y="0"/>
                  </a:lnTo>
                  <a:lnTo>
                    <a:pt x="13023642" y="1590178"/>
                  </a:lnTo>
                  <a:lnTo>
                    <a:pt x="0" y="1590178"/>
                  </a:lnTo>
                  <a:close/>
                </a:path>
              </a:pathLst>
            </a:custGeom>
            <a:solidFill>
              <a:srgbClr val="000000">
                <a:alpha val="0"/>
              </a:srgbClr>
            </a:solidFill>
          </p:spPr>
        </p:sp>
        <p:sp>
          <p:nvSpPr>
            <p:cNvPr id="69" name="TextBox 69"/>
            <p:cNvSpPr txBox="1"/>
            <p:nvPr/>
          </p:nvSpPr>
          <p:spPr>
            <a:xfrm>
              <a:off x="0" y="-76200"/>
              <a:ext cx="13023642" cy="1666378"/>
            </a:xfrm>
            <a:prstGeom prst="rect">
              <a:avLst/>
            </a:prstGeom>
          </p:spPr>
          <p:txBody>
            <a:bodyPr lIns="0" tIns="0" rIns="0" bIns="0" rtlCol="0" anchor="t"/>
            <a:lstStyle/>
            <a:p>
              <a:pPr algn="l">
                <a:lnSpc>
                  <a:spcPts val="4200"/>
                </a:lnSpc>
              </a:pPr>
              <a:r>
                <a:rPr lang="en-US" sz="3500">
                  <a:solidFill>
                    <a:srgbClr val="FFFFFF"/>
                  </a:solidFill>
                  <a:latin typeface="Times New Roman"/>
                  <a:ea typeface="Times New Roman"/>
                  <a:cs typeface="Times New Roman"/>
                  <a:sym typeface="Times New Roman"/>
                </a:rPr>
                <a:t>Provide articles on pet care, training, and responsible ownership.</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Freeform 5" descr="preencoded.png"/>
          <p:cNvSpPr/>
          <p:nvPr/>
        </p:nvSpPr>
        <p:spPr>
          <a:xfrm>
            <a:off x="0" y="0"/>
            <a:ext cx="18288000" cy="3036689"/>
          </a:xfrm>
          <a:custGeom>
            <a:avLst/>
            <a:gdLst/>
            <a:ahLst/>
            <a:cxnLst/>
            <a:rect l="l" t="t" r="r" b="b"/>
            <a:pathLst>
              <a:path w="18288000" h="3036689">
                <a:moveTo>
                  <a:pt x="0" y="0"/>
                </a:moveTo>
                <a:lnTo>
                  <a:pt x="18288000" y="0"/>
                </a:lnTo>
                <a:lnTo>
                  <a:pt x="18288000" y="3036689"/>
                </a:lnTo>
                <a:lnTo>
                  <a:pt x="0" y="3036689"/>
                </a:lnTo>
                <a:lnTo>
                  <a:pt x="0" y="0"/>
                </a:lnTo>
                <a:close/>
              </a:path>
            </a:pathLst>
          </a:custGeom>
          <a:blipFill>
            <a:blip r:embed="rId4"/>
            <a:stretch>
              <a:fillRect t="-29" b="-29"/>
            </a:stretch>
          </a:blipFill>
        </p:spPr>
      </p:sp>
      <p:grpSp>
        <p:nvGrpSpPr>
          <p:cNvPr id="6" name="Group 6"/>
          <p:cNvGrpSpPr/>
          <p:nvPr/>
        </p:nvGrpSpPr>
        <p:grpSpPr>
          <a:xfrm>
            <a:off x="850255" y="3704779"/>
            <a:ext cx="6073528" cy="759172"/>
            <a:chOff x="0" y="0"/>
            <a:chExt cx="8098037" cy="1012230"/>
          </a:xfrm>
        </p:grpSpPr>
        <p:sp>
          <p:nvSpPr>
            <p:cNvPr id="7" name="Freeform 7"/>
            <p:cNvSpPr/>
            <p:nvPr/>
          </p:nvSpPr>
          <p:spPr>
            <a:xfrm>
              <a:off x="0" y="0"/>
              <a:ext cx="8098037" cy="1012230"/>
            </a:xfrm>
            <a:custGeom>
              <a:avLst/>
              <a:gdLst/>
              <a:ahLst/>
              <a:cxnLst/>
              <a:rect l="l" t="t" r="r" b="b"/>
              <a:pathLst>
                <a:path w="8098037" h="1012230">
                  <a:moveTo>
                    <a:pt x="0" y="0"/>
                  </a:moveTo>
                  <a:lnTo>
                    <a:pt x="8098037" y="0"/>
                  </a:lnTo>
                  <a:lnTo>
                    <a:pt x="8098037" y="1012230"/>
                  </a:lnTo>
                  <a:lnTo>
                    <a:pt x="0" y="1012230"/>
                  </a:lnTo>
                  <a:close/>
                </a:path>
              </a:pathLst>
            </a:custGeom>
            <a:solidFill>
              <a:srgbClr val="000000">
                <a:alpha val="0"/>
              </a:srgbClr>
            </a:solidFill>
          </p:spPr>
        </p:sp>
        <p:sp>
          <p:nvSpPr>
            <p:cNvPr id="8" name="TextBox 8"/>
            <p:cNvSpPr txBox="1"/>
            <p:nvPr/>
          </p:nvSpPr>
          <p:spPr>
            <a:xfrm>
              <a:off x="0" y="-123825"/>
              <a:ext cx="8098037" cy="1136055"/>
            </a:xfrm>
            <a:prstGeom prst="rect">
              <a:avLst/>
            </a:prstGeom>
          </p:spPr>
          <p:txBody>
            <a:bodyPr lIns="0" tIns="0" rIns="0" bIns="0" rtlCol="0" anchor="t"/>
            <a:lstStyle/>
            <a:p>
              <a:pPr algn="l">
                <a:lnSpc>
                  <a:spcPts val="5937"/>
                </a:lnSpc>
              </a:pPr>
              <a:r>
                <a:rPr lang="en-US" sz="4750">
                  <a:solidFill>
                    <a:srgbClr val="F5F0F0"/>
                  </a:solidFill>
                  <a:latin typeface="Times New Roman"/>
                  <a:ea typeface="Times New Roman"/>
                  <a:cs typeface="Times New Roman"/>
                  <a:sym typeface="Times New Roman"/>
                </a:rPr>
                <a:t>Available Pets</a:t>
              </a:r>
            </a:p>
          </p:txBody>
        </p:sp>
      </p:grpSp>
      <p:grpSp>
        <p:nvGrpSpPr>
          <p:cNvPr id="9" name="Group 9"/>
          <p:cNvGrpSpPr/>
          <p:nvPr/>
        </p:nvGrpSpPr>
        <p:grpSpPr>
          <a:xfrm>
            <a:off x="850255" y="7223820"/>
            <a:ext cx="16587490" cy="28575"/>
            <a:chOff x="0" y="0"/>
            <a:chExt cx="22116653" cy="38100"/>
          </a:xfrm>
        </p:grpSpPr>
        <p:sp>
          <p:nvSpPr>
            <p:cNvPr id="10" name="Freeform 10"/>
            <p:cNvSpPr/>
            <p:nvPr/>
          </p:nvSpPr>
          <p:spPr>
            <a:xfrm>
              <a:off x="0" y="0"/>
              <a:ext cx="22116669" cy="38100"/>
            </a:xfrm>
            <a:custGeom>
              <a:avLst/>
              <a:gdLst/>
              <a:ahLst/>
              <a:cxnLst/>
              <a:rect l="l" t="t" r="r" b="b"/>
              <a:pathLst>
                <a:path w="22116669" h="38100">
                  <a:moveTo>
                    <a:pt x="0" y="19050"/>
                  </a:moveTo>
                  <a:cubicBezTo>
                    <a:pt x="0" y="8509"/>
                    <a:pt x="8509" y="0"/>
                    <a:pt x="19050" y="0"/>
                  </a:cubicBezTo>
                  <a:lnTo>
                    <a:pt x="22097619" y="0"/>
                  </a:lnTo>
                  <a:cubicBezTo>
                    <a:pt x="22108159" y="0"/>
                    <a:pt x="22116669" y="8509"/>
                    <a:pt x="22116669" y="19050"/>
                  </a:cubicBezTo>
                  <a:cubicBezTo>
                    <a:pt x="22116669" y="29591"/>
                    <a:pt x="22108159" y="38100"/>
                    <a:pt x="22097619" y="38100"/>
                  </a:cubicBezTo>
                  <a:lnTo>
                    <a:pt x="19050" y="38100"/>
                  </a:lnTo>
                  <a:cubicBezTo>
                    <a:pt x="8509" y="38100"/>
                    <a:pt x="0" y="29591"/>
                    <a:pt x="0" y="19050"/>
                  </a:cubicBezTo>
                  <a:close/>
                </a:path>
              </a:pathLst>
            </a:custGeom>
            <a:solidFill>
              <a:srgbClr val="194A99"/>
            </a:solidFill>
          </p:spPr>
        </p:sp>
      </p:grpSp>
      <p:grpSp>
        <p:nvGrpSpPr>
          <p:cNvPr id="11" name="Group 11"/>
          <p:cNvGrpSpPr/>
          <p:nvPr/>
        </p:nvGrpSpPr>
        <p:grpSpPr>
          <a:xfrm>
            <a:off x="4080570" y="6373565"/>
            <a:ext cx="28575" cy="850255"/>
            <a:chOff x="0" y="0"/>
            <a:chExt cx="38100" cy="1133673"/>
          </a:xfrm>
        </p:grpSpPr>
        <p:sp>
          <p:nvSpPr>
            <p:cNvPr id="12" name="Freeform 12"/>
            <p:cNvSpPr/>
            <p:nvPr/>
          </p:nvSpPr>
          <p:spPr>
            <a:xfrm>
              <a:off x="0" y="0"/>
              <a:ext cx="38100" cy="1133729"/>
            </a:xfrm>
            <a:custGeom>
              <a:avLst/>
              <a:gdLst/>
              <a:ahLst/>
              <a:cxnLst/>
              <a:rect l="l" t="t" r="r" b="b"/>
              <a:pathLst>
                <a:path w="38100" h="1133729">
                  <a:moveTo>
                    <a:pt x="0" y="19050"/>
                  </a:moveTo>
                  <a:cubicBezTo>
                    <a:pt x="0" y="8509"/>
                    <a:pt x="8509" y="0"/>
                    <a:pt x="19050" y="0"/>
                  </a:cubicBezTo>
                  <a:cubicBezTo>
                    <a:pt x="29591" y="0"/>
                    <a:pt x="38100" y="8509"/>
                    <a:pt x="38100" y="19050"/>
                  </a:cubicBezTo>
                  <a:lnTo>
                    <a:pt x="38100" y="1114679"/>
                  </a:lnTo>
                  <a:cubicBezTo>
                    <a:pt x="38100" y="1125220"/>
                    <a:pt x="29591" y="1133729"/>
                    <a:pt x="19050" y="1133729"/>
                  </a:cubicBezTo>
                  <a:cubicBezTo>
                    <a:pt x="8509" y="1133729"/>
                    <a:pt x="0" y="1125093"/>
                    <a:pt x="0" y="1114679"/>
                  </a:cubicBezTo>
                  <a:close/>
                </a:path>
              </a:pathLst>
            </a:custGeom>
            <a:solidFill>
              <a:srgbClr val="194A99"/>
            </a:solidFill>
          </p:spPr>
        </p:sp>
      </p:grpSp>
      <p:grpSp>
        <p:nvGrpSpPr>
          <p:cNvPr id="13" name="Group 13"/>
          <p:cNvGrpSpPr/>
          <p:nvPr/>
        </p:nvGrpSpPr>
        <p:grpSpPr>
          <a:xfrm>
            <a:off x="3816846" y="6945809"/>
            <a:ext cx="556022" cy="556022"/>
            <a:chOff x="0" y="0"/>
            <a:chExt cx="741363" cy="741363"/>
          </a:xfrm>
        </p:grpSpPr>
        <p:sp>
          <p:nvSpPr>
            <p:cNvPr id="14" name="Freeform 14"/>
            <p:cNvSpPr/>
            <p:nvPr/>
          </p:nvSpPr>
          <p:spPr>
            <a:xfrm>
              <a:off x="6350" y="6350"/>
              <a:ext cx="728599" cy="728726"/>
            </a:xfrm>
            <a:custGeom>
              <a:avLst/>
              <a:gdLst/>
              <a:ahLst/>
              <a:cxnLst/>
              <a:rect l="l" t="t" r="r" b="b"/>
              <a:pathLst>
                <a:path w="728599" h="728726">
                  <a:moveTo>
                    <a:pt x="0" y="136017"/>
                  </a:moveTo>
                  <a:cubicBezTo>
                    <a:pt x="0" y="60960"/>
                    <a:pt x="60960" y="0"/>
                    <a:pt x="136017" y="0"/>
                  </a:cubicBezTo>
                  <a:lnTo>
                    <a:pt x="592582" y="0"/>
                  </a:lnTo>
                  <a:cubicBezTo>
                    <a:pt x="667766" y="0"/>
                    <a:pt x="728599" y="60960"/>
                    <a:pt x="728599" y="136017"/>
                  </a:cubicBezTo>
                  <a:lnTo>
                    <a:pt x="728599" y="592582"/>
                  </a:lnTo>
                  <a:cubicBezTo>
                    <a:pt x="728599" y="667766"/>
                    <a:pt x="667639" y="728599"/>
                    <a:pt x="592582" y="728599"/>
                  </a:cubicBezTo>
                  <a:lnTo>
                    <a:pt x="136017" y="728599"/>
                  </a:lnTo>
                  <a:cubicBezTo>
                    <a:pt x="60960" y="728726"/>
                    <a:pt x="0" y="667766"/>
                    <a:pt x="0" y="592582"/>
                  </a:cubicBezTo>
                  <a:close/>
                </a:path>
              </a:pathLst>
            </a:custGeom>
            <a:solidFill>
              <a:srgbClr val="003180"/>
            </a:solidFill>
          </p:spPr>
        </p:sp>
        <p:sp>
          <p:nvSpPr>
            <p:cNvPr id="15" name="Freeform 15"/>
            <p:cNvSpPr/>
            <p:nvPr/>
          </p:nvSpPr>
          <p:spPr>
            <a:xfrm>
              <a:off x="0" y="0"/>
              <a:ext cx="741299" cy="741426"/>
            </a:xfrm>
            <a:custGeom>
              <a:avLst/>
              <a:gdLst/>
              <a:ahLst/>
              <a:cxnLst/>
              <a:rect l="l" t="t" r="r" b="b"/>
              <a:pathLst>
                <a:path w="741299" h="741426">
                  <a:moveTo>
                    <a:pt x="0" y="142367"/>
                  </a:moveTo>
                  <a:cubicBezTo>
                    <a:pt x="0" y="63754"/>
                    <a:pt x="63754" y="0"/>
                    <a:pt x="142367" y="0"/>
                  </a:cubicBezTo>
                  <a:lnTo>
                    <a:pt x="598932" y="0"/>
                  </a:lnTo>
                  <a:lnTo>
                    <a:pt x="598932" y="6350"/>
                  </a:lnTo>
                  <a:lnTo>
                    <a:pt x="598932" y="0"/>
                  </a:lnTo>
                  <a:cubicBezTo>
                    <a:pt x="677545" y="0"/>
                    <a:pt x="741299" y="63754"/>
                    <a:pt x="741299" y="142367"/>
                  </a:cubicBezTo>
                  <a:lnTo>
                    <a:pt x="734949" y="142367"/>
                  </a:lnTo>
                  <a:lnTo>
                    <a:pt x="741299" y="142367"/>
                  </a:lnTo>
                  <a:lnTo>
                    <a:pt x="741299" y="598932"/>
                  </a:lnTo>
                  <a:lnTo>
                    <a:pt x="734949" y="598932"/>
                  </a:lnTo>
                  <a:lnTo>
                    <a:pt x="741299" y="598932"/>
                  </a:lnTo>
                  <a:cubicBezTo>
                    <a:pt x="741299" y="677545"/>
                    <a:pt x="677545" y="741299"/>
                    <a:pt x="598932" y="741299"/>
                  </a:cubicBezTo>
                  <a:lnTo>
                    <a:pt x="598932" y="734949"/>
                  </a:lnTo>
                  <a:lnTo>
                    <a:pt x="598932" y="741299"/>
                  </a:lnTo>
                  <a:lnTo>
                    <a:pt x="142367" y="741299"/>
                  </a:lnTo>
                  <a:lnTo>
                    <a:pt x="142367" y="734949"/>
                  </a:lnTo>
                  <a:lnTo>
                    <a:pt x="142367" y="741299"/>
                  </a:lnTo>
                  <a:cubicBezTo>
                    <a:pt x="63754" y="741426"/>
                    <a:pt x="0" y="677672"/>
                    <a:pt x="0" y="598932"/>
                  </a:cubicBezTo>
                  <a:lnTo>
                    <a:pt x="0" y="142367"/>
                  </a:lnTo>
                  <a:lnTo>
                    <a:pt x="6350" y="142367"/>
                  </a:lnTo>
                  <a:lnTo>
                    <a:pt x="0" y="142367"/>
                  </a:lnTo>
                  <a:moveTo>
                    <a:pt x="12700" y="142367"/>
                  </a:moveTo>
                  <a:lnTo>
                    <a:pt x="12700" y="598932"/>
                  </a:lnTo>
                  <a:lnTo>
                    <a:pt x="6350" y="598932"/>
                  </a:lnTo>
                  <a:lnTo>
                    <a:pt x="12700" y="598932"/>
                  </a:lnTo>
                  <a:cubicBezTo>
                    <a:pt x="12700" y="670560"/>
                    <a:pt x="70739" y="728726"/>
                    <a:pt x="142367" y="728726"/>
                  </a:cubicBezTo>
                  <a:lnTo>
                    <a:pt x="598932" y="728726"/>
                  </a:lnTo>
                  <a:cubicBezTo>
                    <a:pt x="670560" y="728726"/>
                    <a:pt x="728599" y="670687"/>
                    <a:pt x="728599" y="599059"/>
                  </a:cubicBezTo>
                  <a:lnTo>
                    <a:pt x="728599" y="142367"/>
                  </a:lnTo>
                  <a:cubicBezTo>
                    <a:pt x="728726" y="70739"/>
                    <a:pt x="670560" y="12700"/>
                    <a:pt x="598932" y="12700"/>
                  </a:cubicBezTo>
                  <a:lnTo>
                    <a:pt x="142367" y="12700"/>
                  </a:lnTo>
                  <a:lnTo>
                    <a:pt x="142367" y="6350"/>
                  </a:lnTo>
                  <a:lnTo>
                    <a:pt x="142367" y="12700"/>
                  </a:lnTo>
                  <a:cubicBezTo>
                    <a:pt x="70739" y="12700"/>
                    <a:pt x="12700" y="70739"/>
                    <a:pt x="12700" y="142367"/>
                  </a:cubicBezTo>
                  <a:close/>
                </a:path>
              </a:pathLst>
            </a:custGeom>
            <a:solidFill>
              <a:srgbClr val="194A99"/>
            </a:solidFill>
          </p:spPr>
        </p:sp>
      </p:grpSp>
      <p:grpSp>
        <p:nvGrpSpPr>
          <p:cNvPr id="16" name="Group 16"/>
          <p:cNvGrpSpPr/>
          <p:nvPr/>
        </p:nvGrpSpPr>
        <p:grpSpPr>
          <a:xfrm>
            <a:off x="4014639" y="7041505"/>
            <a:ext cx="160436" cy="364480"/>
            <a:chOff x="0" y="0"/>
            <a:chExt cx="213915" cy="485973"/>
          </a:xfrm>
        </p:grpSpPr>
        <p:sp>
          <p:nvSpPr>
            <p:cNvPr id="17" name="Freeform 17"/>
            <p:cNvSpPr/>
            <p:nvPr/>
          </p:nvSpPr>
          <p:spPr>
            <a:xfrm>
              <a:off x="0" y="0"/>
              <a:ext cx="213915" cy="485973"/>
            </a:xfrm>
            <a:custGeom>
              <a:avLst/>
              <a:gdLst/>
              <a:ahLst/>
              <a:cxnLst/>
              <a:rect l="l" t="t" r="r" b="b"/>
              <a:pathLst>
                <a:path w="213915" h="485973">
                  <a:moveTo>
                    <a:pt x="0" y="0"/>
                  </a:moveTo>
                  <a:lnTo>
                    <a:pt x="213915" y="0"/>
                  </a:lnTo>
                  <a:lnTo>
                    <a:pt x="213915" y="485973"/>
                  </a:lnTo>
                  <a:lnTo>
                    <a:pt x="0" y="485973"/>
                  </a:lnTo>
                  <a:close/>
                </a:path>
              </a:pathLst>
            </a:custGeom>
            <a:solidFill>
              <a:srgbClr val="000000">
                <a:alpha val="0"/>
              </a:srgbClr>
            </a:solidFill>
          </p:spPr>
        </p:sp>
        <p:sp>
          <p:nvSpPr>
            <p:cNvPr id="18" name="TextBox 18"/>
            <p:cNvSpPr txBox="1"/>
            <p:nvPr/>
          </p:nvSpPr>
          <p:spPr>
            <a:xfrm>
              <a:off x="0" y="47625"/>
              <a:ext cx="213915" cy="438348"/>
            </a:xfrm>
            <a:prstGeom prst="rect">
              <a:avLst/>
            </a:prstGeom>
          </p:spPr>
          <p:txBody>
            <a:bodyPr lIns="0" tIns="0" rIns="0" bIns="0" rtlCol="0" anchor="t"/>
            <a:lstStyle/>
            <a:p>
              <a:pPr algn="ctr">
                <a:lnSpc>
                  <a:spcPts val="2812"/>
                </a:lnSpc>
              </a:pPr>
              <a:r>
                <a:rPr lang="en-US" sz="2812">
                  <a:solidFill>
                    <a:srgbClr val="E2E6E9"/>
                  </a:solidFill>
                  <a:latin typeface="Merriweather"/>
                  <a:ea typeface="Merriweather"/>
                  <a:cs typeface="Merriweather"/>
                  <a:sym typeface="Merriweather"/>
                </a:rPr>
                <a:t>1</a:t>
              </a:r>
            </a:p>
          </p:txBody>
        </p:sp>
      </p:grpSp>
      <p:grpSp>
        <p:nvGrpSpPr>
          <p:cNvPr id="19" name="Group 19"/>
          <p:cNvGrpSpPr/>
          <p:nvPr/>
        </p:nvGrpSpPr>
        <p:grpSpPr>
          <a:xfrm>
            <a:off x="2775041" y="4605455"/>
            <a:ext cx="2800067" cy="803522"/>
            <a:chOff x="0" y="0"/>
            <a:chExt cx="3733423" cy="1071363"/>
          </a:xfrm>
        </p:grpSpPr>
        <p:sp>
          <p:nvSpPr>
            <p:cNvPr id="20" name="Freeform 20"/>
            <p:cNvSpPr/>
            <p:nvPr/>
          </p:nvSpPr>
          <p:spPr>
            <a:xfrm>
              <a:off x="0" y="0"/>
              <a:ext cx="3733423" cy="1071363"/>
            </a:xfrm>
            <a:custGeom>
              <a:avLst/>
              <a:gdLst/>
              <a:ahLst/>
              <a:cxnLst/>
              <a:rect l="l" t="t" r="r" b="b"/>
              <a:pathLst>
                <a:path w="3733423" h="1071363">
                  <a:moveTo>
                    <a:pt x="0" y="0"/>
                  </a:moveTo>
                  <a:lnTo>
                    <a:pt x="3733423" y="0"/>
                  </a:lnTo>
                  <a:lnTo>
                    <a:pt x="3733423" y="1071363"/>
                  </a:lnTo>
                  <a:lnTo>
                    <a:pt x="0" y="1071363"/>
                  </a:lnTo>
                  <a:close/>
                </a:path>
              </a:pathLst>
            </a:custGeom>
            <a:solidFill>
              <a:srgbClr val="000000">
                <a:alpha val="0"/>
              </a:srgbClr>
            </a:solidFill>
          </p:spPr>
        </p:sp>
        <p:sp>
          <p:nvSpPr>
            <p:cNvPr id="21" name="TextBox 21"/>
            <p:cNvSpPr txBox="1"/>
            <p:nvPr/>
          </p:nvSpPr>
          <p:spPr>
            <a:xfrm>
              <a:off x="0" y="95250"/>
              <a:ext cx="3733423" cy="976113"/>
            </a:xfrm>
            <a:prstGeom prst="rect">
              <a:avLst/>
            </a:prstGeom>
          </p:spPr>
          <p:txBody>
            <a:bodyPr lIns="0" tIns="0" rIns="0" bIns="0" rtlCol="0" anchor="t"/>
            <a:lstStyle/>
            <a:p>
              <a:pPr algn="ctr">
                <a:lnSpc>
                  <a:spcPts val="2937"/>
                </a:lnSpc>
              </a:pPr>
              <a:endParaRPr/>
            </a:p>
            <a:p>
              <a:pPr algn="ctr">
                <a:lnSpc>
                  <a:spcPts val="2937"/>
                </a:lnSpc>
              </a:pPr>
              <a:r>
                <a:rPr lang="en-US" sz="4000">
                  <a:solidFill>
                    <a:srgbClr val="E2E6E9"/>
                  </a:solidFill>
                  <a:latin typeface="Times New Roman"/>
                  <a:ea typeface="Times New Roman"/>
                  <a:cs typeface="Times New Roman"/>
                  <a:sym typeface="Times New Roman"/>
                </a:rPr>
                <a:t>Dogs</a:t>
              </a:r>
            </a:p>
          </p:txBody>
        </p:sp>
      </p:grpSp>
      <p:grpSp>
        <p:nvGrpSpPr>
          <p:cNvPr id="22" name="Group 22"/>
          <p:cNvGrpSpPr/>
          <p:nvPr/>
        </p:nvGrpSpPr>
        <p:grpSpPr>
          <a:xfrm>
            <a:off x="1348530" y="5735616"/>
            <a:ext cx="6385573" cy="748562"/>
            <a:chOff x="0" y="-304420"/>
            <a:chExt cx="8028322" cy="822540"/>
          </a:xfrm>
        </p:grpSpPr>
        <p:sp>
          <p:nvSpPr>
            <p:cNvPr id="23" name="Freeform 23"/>
            <p:cNvSpPr/>
            <p:nvPr/>
          </p:nvSpPr>
          <p:spPr>
            <a:xfrm>
              <a:off x="0" y="0"/>
              <a:ext cx="8004572" cy="518120"/>
            </a:xfrm>
            <a:custGeom>
              <a:avLst/>
              <a:gdLst/>
              <a:ahLst/>
              <a:cxnLst/>
              <a:rect l="l" t="t" r="r" b="b"/>
              <a:pathLst>
                <a:path w="8004572" h="518120">
                  <a:moveTo>
                    <a:pt x="0" y="0"/>
                  </a:moveTo>
                  <a:lnTo>
                    <a:pt x="8004572" y="0"/>
                  </a:lnTo>
                  <a:lnTo>
                    <a:pt x="8004572" y="518120"/>
                  </a:lnTo>
                  <a:lnTo>
                    <a:pt x="0" y="518120"/>
                  </a:lnTo>
                  <a:close/>
                </a:path>
              </a:pathLst>
            </a:custGeom>
            <a:solidFill>
              <a:srgbClr val="000000">
                <a:alpha val="0"/>
              </a:srgbClr>
            </a:solidFill>
          </p:spPr>
        </p:sp>
        <p:sp>
          <p:nvSpPr>
            <p:cNvPr id="24" name="TextBox 24"/>
            <p:cNvSpPr txBox="1"/>
            <p:nvPr/>
          </p:nvSpPr>
          <p:spPr>
            <a:xfrm>
              <a:off x="23750" y="-304420"/>
              <a:ext cx="8004572" cy="527645"/>
            </a:xfrm>
            <a:prstGeom prst="rect">
              <a:avLst/>
            </a:prstGeom>
          </p:spPr>
          <p:txBody>
            <a:bodyPr lIns="0" tIns="0" rIns="0" bIns="0" rtlCol="0" anchor="t"/>
            <a:lstStyle/>
            <a:p>
              <a:pPr algn="ctr">
                <a:lnSpc>
                  <a:spcPts val="3000"/>
                </a:lnSpc>
              </a:pPr>
              <a:r>
                <a:rPr lang="en-US" sz="3000" dirty="0">
                  <a:solidFill>
                    <a:srgbClr val="E2E6E9"/>
                  </a:solidFill>
                  <a:latin typeface="Times New Roman"/>
                  <a:ea typeface="Times New Roman"/>
                  <a:cs typeface="Times New Roman"/>
                  <a:sym typeface="Times New Roman"/>
                </a:rPr>
                <a:t>Various breeds and sizes to choose from.</a:t>
              </a:r>
            </a:p>
          </p:txBody>
        </p:sp>
      </p:grpSp>
      <p:grpSp>
        <p:nvGrpSpPr>
          <p:cNvPr id="25" name="Group 25"/>
          <p:cNvGrpSpPr/>
          <p:nvPr/>
        </p:nvGrpSpPr>
        <p:grpSpPr>
          <a:xfrm>
            <a:off x="7446615" y="7223820"/>
            <a:ext cx="28575" cy="850255"/>
            <a:chOff x="0" y="0"/>
            <a:chExt cx="38100" cy="1133673"/>
          </a:xfrm>
        </p:grpSpPr>
        <p:sp>
          <p:nvSpPr>
            <p:cNvPr id="26" name="Freeform 26"/>
            <p:cNvSpPr/>
            <p:nvPr/>
          </p:nvSpPr>
          <p:spPr>
            <a:xfrm>
              <a:off x="0" y="0"/>
              <a:ext cx="38100" cy="1133729"/>
            </a:xfrm>
            <a:custGeom>
              <a:avLst/>
              <a:gdLst/>
              <a:ahLst/>
              <a:cxnLst/>
              <a:rect l="l" t="t" r="r" b="b"/>
              <a:pathLst>
                <a:path w="38100" h="1133729">
                  <a:moveTo>
                    <a:pt x="0" y="19050"/>
                  </a:moveTo>
                  <a:cubicBezTo>
                    <a:pt x="0" y="8509"/>
                    <a:pt x="8509" y="0"/>
                    <a:pt x="19050" y="0"/>
                  </a:cubicBezTo>
                  <a:cubicBezTo>
                    <a:pt x="29591" y="0"/>
                    <a:pt x="38100" y="8509"/>
                    <a:pt x="38100" y="19050"/>
                  </a:cubicBezTo>
                  <a:lnTo>
                    <a:pt x="38100" y="1114679"/>
                  </a:lnTo>
                  <a:cubicBezTo>
                    <a:pt x="38100" y="1125220"/>
                    <a:pt x="29591" y="1133729"/>
                    <a:pt x="19050" y="1133729"/>
                  </a:cubicBezTo>
                  <a:cubicBezTo>
                    <a:pt x="8509" y="1133729"/>
                    <a:pt x="0" y="1125093"/>
                    <a:pt x="0" y="1114679"/>
                  </a:cubicBezTo>
                  <a:close/>
                </a:path>
              </a:pathLst>
            </a:custGeom>
            <a:solidFill>
              <a:srgbClr val="194A99"/>
            </a:solidFill>
          </p:spPr>
        </p:sp>
      </p:grpSp>
      <p:grpSp>
        <p:nvGrpSpPr>
          <p:cNvPr id="27" name="Group 27"/>
          <p:cNvGrpSpPr/>
          <p:nvPr/>
        </p:nvGrpSpPr>
        <p:grpSpPr>
          <a:xfrm>
            <a:off x="7182891" y="6945809"/>
            <a:ext cx="556022" cy="556022"/>
            <a:chOff x="0" y="0"/>
            <a:chExt cx="741363" cy="741363"/>
          </a:xfrm>
        </p:grpSpPr>
        <p:sp>
          <p:nvSpPr>
            <p:cNvPr id="28" name="Freeform 28"/>
            <p:cNvSpPr/>
            <p:nvPr/>
          </p:nvSpPr>
          <p:spPr>
            <a:xfrm>
              <a:off x="6350" y="6350"/>
              <a:ext cx="728599" cy="728726"/>
            </a:xfrm>
            <a:custGeom>
              <a:avLst/>
              <a:gdLst/>
              <a:ahLst/>
              <a:cxnLst/>
              <a:rect l="l" t="t" r="r" b="b"/>
              <a:pathLst>
                <a:path w="728599" h="728726">
                  <a:moveTo>
                    <a:pt x="0" y="136017"/>
                  </a:moveTo>
                  <a:cubicBezTo>
                    <a:pt x="0" y="60960"/>
                    <a:pt x="60960" y="0"/>
                    <a:pt x="136017" y="0"/>
                  </a:cubicBezTo>
                  <a:lnTo>
                    <a:pt x="592582" y="0"/>
                  </a:lnTo>
                  <a:cubicBezTo>
                    <a:pt x="667766" y="0"/>
                    <a:pt x="728599" y="60960"/>
                    <a:pt x="728599" y="136017"/>
                  </a:cubicBezTo>
                  <a:lnTo>
                    <a:pt x="728599" y="592582"/>
                  </a:lnTo>
                  <a:cubicBezTo>
                    <a:pt x="728599" y="667766"/>
                    <a:pt x="667639" y="728599"/>
                    <a:pt x="592582" y="728599"/>
                  </a:cubicBezTo>
                  <a:lnTo>
                    <a:pt x="136017" y="728599"/>
                  </a:lnTo>
                  <a:cubicBezTo>
                    <a:pt x="60960" y="728726"/>
                    <a:pt x="0" y="667766"/>
                    <a:pt x="0" y="592582"/>
                  </a:cubicBezTo>
                  <a:close/>
                </a:path>
              </a:pathLst>
            </a:custGeom>
            <a:solidFill>
              <a:srgbClr val="003180"/>
            </a:solidFill>
          </p:spPr>
        </p:sp>
        <p:sp>
          <p:nvSpPr>
            <p:cNvPr id="29" name="Freeform 29"/>
            <p:cNvSpPr/>
            <p:nvPr/>
          </p:nvSpPr>
          <p:spPr>
            <a:xfrm>
              <a:off x="0" y="0"/>
              <a:ext cx="741299" cy="741426"/>
            </a:xfrm>
            <a:custGeom>
              <a:avLst/>
              <a:gdLst/>
              <a:ahLst/>
              <a:cxnLst/>
              <a:rect l="l" t="t" r="r" b="b"/>
              <a:pathLst>
                <a:path w="741299" h="741426">
                  <a:moveTo>
                    <a:pt x="0" y="142367"/>
                  </a:moveTo>
                  <a:cubicBezTo>
                    <a:pt x="0" y="63754"/>
                    <a:pt x="63754" y="0"/>
                    <a:pt x="142367" y="0"/>
                  </a:cubicBezTo>
                  <a:lnTo>
                    <a:pt x="598932" y="0"/>
                  </a:lnTo>
                  <a:lnTo>
                    <a:pt x="598932" y="6350"/>
                  </a:lnTo>
                  <a:lnTo>
                    <a:pt x="598932" y="0"/>
                  </a:lnTo>
                  <a:cubicBezTo>
                    <a:pt x="677545" y="0"/>
                    <a:pt x="741299" y="63754"/>
                    <a:pt x="741299" y="142367"/>
                  </a:cubicBezTo>
                  <a:lnTo>
                    <a:pt x="734949" y="142367"/>
                  </a:lnTo>
                  <a:lnTo>
                    <a:pt x="741299" y="142367"/>
                  </a:lnTo>
                  <a:lnTo>
                    <a:pt x="741299" y="598932"/>
                  </a:lnTo>
                  <a:lnTo>
                    <a:pt x="734949" y="598932"/>
                  </a:lnTo>
                  <a:lnTo>
                    <a:pt x="741299" y="598932"/>
                  </a:lnTo>
                  <a:cubicBezTo>
                    <a:pt x="741299" y="677545"/>
                    <a:pt x="677545" y="741299"/>
                    <a:pt x="598932" y="741299"/>
                  </a:cubicBezTo>
                  <a:lnTo>
                    <a:pt x="598932" y="734949"/>
                  </a:lnTo>
                  <a:lnTo>
                    <a:pt x="598932" y="741299"/>
                  </a:lnTo>
                  <a:lnTo>
                    <a:pt x="142367" y="741299"/>
                  </a:lnTo>
                  <a:lnTo>
                    <a:pt x="142367" y="734949"/>
                  </a:lnTo>
                  <a:lnTo>
                    <a:pt x="142367" y="741299"/>
                  </a:lnTo>
                  <a:cubicBezTo>
                    <a:pt x="63754" y="741426"/>
                    <a:pt x="0" y="677672"/>
                    <a:pt x="0" y="598932"/>
                  </a:cubicBezTo>
                  <a:lnTo>
                    <a:pt x="0" y="142367"/>
                  </a:lnTo>
                  <a:lnTo>
                    <a:pt x="6350" y="142367"/>
                  </a:lnTo>
                  <a:lnTo>
                    <a:pt x="0" y="142367"/>
                  </a:lnTo>
                  <a:moveTo>
                    <a:pt x="12700" y="142367"/>
                  </a:moveTo>
                  <a:lnTo>
                    <a:pt x="12700" y="598932"/>
                  </a:lnTo>
                  <a:lnTo>
                    <a:pt x="6350" y="598932"/>
                  </a:lnTo>
                  <a:lnTo>
                    <a:pt x="12700" y="598932"/>
                  </a:lnTo>
                  <a:cubicBezTo>
                    <a:pt x="12700" y="670560"/>
                    <a:pt x="70739" y="728726"/>
                    <a:pt x="142367" y="728726"/>
                  </a:cubicBezTo>
                  <a:lnTo>
                    <a:pt x="598932" y="728726"/>
                  </a:lnTo>
                  <a:cubicBezTo>
                    <a:pt x="670560" y="728726"/>
                    <a:pt x="728599" y="670687"/>
                    <a:pt x="728599" y="599059"/>
                  </a:cubicBezTo>
                  <a:lnTo>
                    <a:pt x="728599" y="142367"/>
                  </a:lnTo>
                  <a:cubicBezTo>
                    <a:pt x="728726" y="70739"/>
                    <a:pt x="670560" y="12700"/>
                    <a:pt x="598932" y="12700"/>
                  </a:cubicBezTo>
                  <a:lnTo>
                    <a:pt x="142367" y="12700"/>
                  </a:lnTo>
                  <a:lnTo>
                    <a:pt x="142367" y="6350"/>
                  </a:lnTo>
                  <a:lnTo>
                    <a:pt x="142367" y="12700"/>
                  </a:lnTo>
                  <a:cubicBezTo>
                    <a:pt x="70739" y="12700"/>
                    <a:pt x="12700" y="70739"/>
                    <a:pt x="12700" y="142367"/>
                  </a:cubicBezTo>
                  <a:close/>
                </a:path>
              </a:pathLst>
            </a:custGeom>
            <a:solidFill>
              <a:srgbClr val="194A99"/>
            </a:solidFill>
          </p:spPr>
        </p:sp>
      </p:grpSp>
      <p:grpSp>
        <p:nvGrpSpPr>
          <p:cNvPr id="30" name="Group 30"/>
          <p:cNvGrpSpPr/>
          <p:nvPr/>
        </p:nvGrpSpPr>
        <p:grpSpPr>
          <a:xfrm>
            <a:off x="7351960" y="7041505"/>
            <a:ext cx="217885" cy="364480"/>
            <a:chOff x="0" y="0"/>
            <a:chExt cx="290513" cy="485973"/>
          </a:xfrm>
        </p:grpSpPr>
        <p:sp>
          <p:nvSpPr>
            <p:cNvPr id="31" name="Freeform 31"/>
            <p:cNvSpPr/>
            <p:nvPr/>
          </p:nvSpPr>
          <p:spPr>
            <a:xfrm>
              <a:off x="0" y="0"/>
              <a:ext cx="290513" cy="485973"/>
            </a:xfrm>
            <a:custGeom>
              <a:avLst/>
              <a:gdLst/>
              <a:ahLst/>
              <a:cxnLst/>
              <a:rect l="l" t="t" r="r" b="b"/>
              <a:pathLst>
                <a:path w="290513" h="485973">
                  <a:moveTo>
                    <a:pt x="0" y="0"/>
                  </a:moveTo>
                  <a:lnTo>
                    <a:pt x="290513" y="0"/>
                  </a:lnTo>
                  <a:lnTo>
                    <a:pt x="290513" y="485973"/>
                  </a:lnTo>
                  <a:lnTo>
                    <a:pt x="0" y="485973"/>
                  </a:lnTo>
                  <a:close/>
                </a:path>
              </a:pathLst>
            </a:custGeom>
            <a:solidFill>
              <a:srgbClr val="000000">
                <a:alpha val="0"/>
              </a:srgbClr>
            </a:solidFill>
          </p:spPr>
        </p:sp>
        <p:sp>
          <p:nvSpPr>
            <p:cNvPr id="32" name="TextBox 32"/>
            <p:cNvSpPr txBox="1"/>
            <p:nvPr/>
          </p:nvSpPr>
          <p:spPr>
            <a:xfrm>
              <a:off x="0" y="47625"/>
              <a:ext cx="290513" cy="438348"/>
            </a:xfrm>
            <a:prstGeom prst="rect">
              <a:avLst/>
            </a:prstGeom>
          </p:spPr>
          <p:txBody>
            <a:bodyPr lIns="0" tIns="0" rIns="0" bIns="0" rtlCol="0" anchor="t"/>
            <a:lstStyle/>
            <a:p>
              <a:pPr algn="ctr">
                <a:lnSpc>
                  <a:spcPts val="2812"/>
                </a:lnSpc>
              </a:pPr>
              <a:r>
                <a:rPr lang="en-US" sz="2812">
                  <a:solidFill>
                    <a:srgbClr val="E2E6E9"/>
                  </a:solidFill>
                  <a:latin typeface="Merriweather"/>
                  <a:ea typeface="Merriweather"/>
                  <a:cs typeface="Merriweather"/>
                  <a:sym typeface="Merriweather"/>
                </a:rPr>
                <a:t>2</a:t>
              </a:r>
            </a:p>
          </p:txBody>
        </p:sp>
      </p:grpSp>
      <p:grpSp>
        <p:nvGrpSpPr>
          <p:cNvPr id="33" name="Group 33"/>
          <p:cNvGrpSpPr/>
          <p:nvPr/>
        </p:nvGrpSpPr>
        <p:grpSpPr>
          <a:xfrm>
            <a:off x="5969124" y="7938537"/>
            <a:ext cx="3201441" cy="871016"/>
            <a:chOff x="0" y="0"/>
            <a:chExt cx="4268588" cy="1161355"/>
          </a:xfrm>
        </p:grpSpPr>
        <p:sp>
          <p:nvSpPr>
            <p:cNvPr id="34" name="Freeform 34"/>
            <p:cNvSpPr/>
            <p:nvPr/>
          </p:nvSpPr>
          <p:spPr>
            <a:xfrm>
              <a:off x="0" y="0"/>
              <a:ext cx="4268588" cy="1161355"/>
            </a:xfrm>
            <a:custGeom>
              <a:avLst/>
              <a:gdLst/>
              <a:ahLst/>
              <a:cxnLst/>
              <a:rect l="l" t="t" r="r" b="b"/>
              <a:pathLst>
                <a:path w="4268588" h="1161355">
                  <a:moveTo>
                    <a:pt x="0" y="0"/>
                  </a:moveTo>
                  <a:lnTo>
                    <a:pt x="4268588" y="0"/>
                  </a:lnTo>
                  <a:lnTo>
                    <a:pt x="4268588" y="1161355"/>
                  </a:lnTo>
                  <a:lnTo>
                    <a:pt x="0" y="1161355"/>
                  </a:lnTo>
                  <a:close/>
                </a:path>
              </a:pathLst>
            </a:custGeom>
            <a:solidFill>
              <a:srgbClr val="000000">
                <a:alpha val="0"/>
              </a:srgbClr>
            </a:solidFill>
          </p:spPr>
        </p:sp>
        <p:sp>
          <p:nvSpPr>
            <p:cNvPr id="35" name="TextBox 35"/>
            <p:cNvSpPr txBox="1"/>
            <p:nvPr/>
          </p:nvSpPr>
          <p:spPr>
            <a:xfrm>
              <a:off x="0" y="95250"/>
              <a:ext cx="4268588" cy="1066105"/>
            </a:xfrm>
            <a:prstGeom prst="rect">
              <a:avLst/>
            </a:prstGeom>
          </p:spPr>
          <p:txBody>
            <a:bodyPr lIns="0" tIns="0" rIns="0" bIns="0" rtlCol="0" anchor="t"/>
            <a:lstStyle/>
            <a:p>
              <a:pPr algn="ctr">
                <a:lnSpc>
                  <a:spcPts val="2937"/>
                </a:lnSpc>
              </a:pPr>
              <a:endParaRPr/>
            </a:p>
            <a:p>
              <a:pPr algn="ctr">
                <a:lnSpc>
                  <a:spcPts val="2937"/>
                </a:lnSpc>
              </a:pPr>
              <a:r>
                <a:rPr lang="en-US" sz="4000">
                  <a:solidFill>
                    <a:srgbClr val="E2E6E9"/>
                  </a:solidFill>
                  <a:latin typeface="Times New Roman"/>
                  <a:ea typeface="Times New Roman"/>
                  <a:cs typeface="Times New Roman"/>
                  <a:sym typeface="Times New Roman"/>
                </a:rPr>
                <a:t>Cats</a:t>
              </a:r>
            </a:p>
          </p:txBody>
        </p:sp>
      </p:grpSp>
      <p:grpSp>
        <p:nvGrpSpPr>
          <p:cNvPr id="36" name="Group 36"/>
          <p:cNvGrpSpPr/>
          <p:nvPr/>
        </p:nvGrpSpPr>
        <p:grpSpPr>
          <a:xfrm>
            <a:off x="4459189" y="8800689"/>
            <a:ext cx="6265664" cy="893266"/>
            <a:chOff x="0" y="0"/>
            <a:chExt cx="8354218" cy="1191022"/>
          </a:xfrm>
        </p:grpSpPr>
        <p:sp>
          <p:nvSpPr>
            <p:cNvPr id="37" name="Freeform 37"/>
            <p:cNvSpPr/>
            <p:nvPr/>
          </p:nvSpPr>
          <p:spPr>
            <a:xfrm>
              <a:off x="0" y="0"/>
              <a:ext cx="8354218" cy="1191022"/>
            </a:xfrm>
            <a:custGeom>
              <a:avLst/>
              <a:gdLst/>
              <a:ahLst/>
              <a:cxnLst/>
              <a:rect l="l" t="t" r="r" b="b"/>
              <a:pathLst>
                <a:path w="8354218" h="1191022">
                  <a:moveTo>
                    <a:pt x="0" y="0"/>
                  </a:moveTo>
                  <a:lnTo>
                    <a:pt x="8354218" y="0"/>
                  </a:lnTo>
                  <a:lnTo>
                    <a:pt x="8354218" y="1191022"/>
                  </a:lnTo>
                  <a:lnTo>
                    <a:pt x="0" y="1191022"/>
                  </a:lnTo>
                  <a:close/>
                </a:path>
              </a:pathLst>
            </a:custGeom>
            <a:solidFill>
              <a:srgbClr val="000000">
                <a:alpha val="0"/>
              </a:srgbClr>
            </a:solidFill>
          </p:spPr>
        </p:sp>
        <p:sp>
          <p:nvSpPr>
            <p:cNvPr id="38" name="TextBox 38"/>
            <p:cNvSpPr txBox="1"/>
            <p:nvPr/>
          </p:nvSpPr>
          <p:spPr>
            <a:xfrm>
              <a:off x="0" y="-9525"/>
              <a:ext cx="8354218" cy="1200547"/>
            </a:xfrm>
            <a:prstGeom prst="rect">
              <a:avLst/>
            </a:prstGeom>
          </p:spPr>
          <p:txBody>
            <a:bodyPr lIns="0" tIns="0" rIns="0" bIns="0" rtlCol="0" anchor="t"/>
            <a:lstStyle/>
            <a:p>
              <a:pPr algn="ctr">
                <a:lnSpc>
                  <a:spcPts val="3000"/>
                </a:lnSpc>
              </a:pPr>
              <a:r>
                <a:rPr lang="en-US" sz="3000">
                  <a:solidFill>
                    <a:srgbClr val="E2E6E9"/>
                  </a:solidFill>
                  <a:latin typeface="Times New Roman"/>
                  <a:ea typeface="Times New Roman"/>
                  <a:cs typeface="Times New Roman"/>
                  <a:sym typeface="Times New Roman"/>
                </a:rPr>
                <a:t>Domestic and exotic breeds for </a:t>
              </a:r>
            </a:p>
            <a:p>
              <a:pPr algn="ctr">
                <a:lnSpc>
                  <a:spcPts val="3000"/>
                </a:lnSpc>
              </a:pPr>
              <a:r>
                <a:rPr lang="en-US" sz="3000">
                  <a:solidFill>
                    <a:srgbClr val="E2E6E9"/>
                  </a:solidFill>
                  <a:latin typeface="Times New Roman"/>
                  <a:ea typeface="Times New Roman"/>
                  <a:cs typeface="Times New Roman"/>
                  <a:sym typeface="Times New Roman"/>
                </a:rPr>
                <a:t>all personalities.</a:t>
              </a:r>
            </a:p>
          </p:txBody>
        </p:sp>
      </p:grpSp>
      <p:grpSp>
        <p:nvGrpSpPr>
          <p:cNvPr id="39" name="Group 39"/>
          <p:cNvGrpSpPr/>
          <p:nvPr/>
        </p:nvGrpSpPr>
        <p:grpSpPr>
          <a:xfrm>
            <a:off x="10812661" y="6373565"/>
            <a:ext cx="28575" cy="850255"/>
            <a:chOff x="0" y="0"/>
            <a:chExt cx="38100" cy="1133673"/>
          </a:xfrm>
        </p:grpSpPr>
        <p:sp>
          <p:nvSpPr>
            <p:cNvPr id="40" name="Freeform 40"/>
            <p:cNvSpPr/>
            <p:nvPr/>
          </p:nvSpPr>
          <p:spPr>
            <a:xfrm>
              <a:off x="0" y="0"/>
              <a:ext cx="38100" cy="1133729"/>
            </a:xfrm>
            <a:custGeom>
              <a:avLst/>
              <a:gdLst/>
              <a:ahLst/>
              <a:cxnLst/>
              <a:rect l="l" t="t" r="r" b="b"/>
              <a:pathLst>
                <a:path w="38100" h="1133729">
                  <a:moveTo>
                    <a:pt x="0" y="19050"/>
                  </a:moveTo>
                  <a:cubicBezTo>
                    <a:pt x="0" y="8509"/>
                    <a:pt x="8509" y="0"/>
                    <a:pt x="19050" y="0"/>
                  </a:cubicBezTo>
                  <a:cubicBezTo>
                    <a:pt x="29591" y="0"/>
                    <a:pt x="38100" y="8509"/>
                    <a:pt x="38100" y="19050"/>
                  </a:cubicBezTo>
                  <a:lnTo>
                    <a:pt x="38100" y="1114679"/>
                  </a:lnTo>
                  <a:cubicBezTo>
                    <a:pt x="38100" y="1125220"/>
                    <a:pt x="29591" y="1133729"/>
                    <a:pt x="19050" y="1133729"/>
                  </a:cubicBezTo>
                  <a:cubicBezTo>
                    <a:pt x="8509" y="1133729"/>
                    <a:pt x="0" y="1125093"/>
                    <a:pt x="0" y="1114679"/>
                  </a:cubicBezTo>
                  <a:close/>
                </a:path>
              </a:pathLst>
            </a:custGeom>
            <a:solidFill>
              <a:srgbClr val="194A99"/>
            </a:solidFill>
          </p:spPr>
        </p:sp>
      </p:grpSp>
      <p:grpSp>
        <p:nvGrpSpPr>
          <p:cNvPr id="41" name="Group 41"/>
          <p:cNvGrpSpPr/>
          <p:nvPr/>
        </p:nvGrpSpPr>
        <p:grpSpPr>
          <a:xfrm>
            <a:off x="10548938" y="6945809"/>
            <a:ext cx="556022" cy="556022"/>
            <a:chOff x="0" y="0"/>
            <a:chExt cx="741363" cy="741363"/>
          </a:xfrm>
        </p:grpSpPr>
        <p:sp>
          <p:nvSpPr>
            <p:cNvPr id="42" name="Freeform 42"/>
            <p:cNvSpPr/>
            <p:nvPr/>
          </p:nvSpPr>
          <p:spPr>
            <a:xfrm>
              <a:off x="6350" y="6350"/>
              <a:ext cx="728599" cy="728726"/>
            </a:xfrm>
            <a:custGeom>
              <a:avLst/>
              <a:gdLst/>
              <a:ahLst/>
              <a:cxnLst/>
              <a:rect l="l" t="t" r="r" b="b"/>
              <a:pathLst>
                <a:path w="728599" h="728726">
                  <a:moveTo>
                    <a:pt x="0" y="136017"/>
                  </a:moveTo>
                  <a:cubicBezTo>
                    <a:pt x="0" y="60960"/>
                    <a:pt x="60960" y="0"/>
                    <a:pt x="136017" y="0"/>
                  </a:cubicBezTo>
                  <a:lnTo>
                    <a:pt x="592582" y="0"/>
                  </a:lnTo>
                  <a:cubicBezTo>
                    <a:pt x="667766" y="0"/>
                    <a:pt x="728599" y="60960"/>
                    <a:pt x="728599" y="136017"/>
                  </a:cubicBezTo>
                  <a:lnTo>
                    <a:pt x="728599" y="592582"/>
                  </a:lnTo>
                  <a:cubicBezTo>
                    <a:pt x="728599" y="667766"/>
                    <a:pt x="667639" y="728599"/>
                    <a:pt x="592582" y="728599"/>
                  </a:cubicBezTo>
                  <a:lnTo>
                    <a:pt x="136017" y="728599"/>
                  </a:lnTo>
                  <a:cubicBezTo>
                    <a:pt x="60960" y="728726"/>
                    <a:pt x="0" y="667766"/>
                    <a:pt x="0" y="592582"/>
                  </a:cubicBezTo>
                  <a:close/>
                </a:path>
              </a:pathLst>
            </a:custGeom>
            <a:solidFill>
              <a:srgbClr val="003180"/>
            </a:solidFill>
          </p:spPr>
        </p:sp>
        <p:sp>
          <p:nvSpPr>
            <p:cNvPr id="43" name="Freeform 43"/>
            <p:cNvSpPr/>
            <p:nvPr/>
          </p:nvSpPr>
          <p:spPr>
            <a:xfrm>
              <a:off x="0" y="0"/>
              <a:ext cx="741299" cy="741426"/>
            </a:xfrm>
            <a:custGeom>
              <a:avLst/>
              <a:gdLst/>
              <a:ahLst/>
              <a:cxnLst/>
              <a:rect l="l" t="t" r="r" b="b"/>
              <a:pathLst>
                <a:path w="741299" h="741426">
                  <a:moveTo>
                    <a:pt x="0" y="142367"/>
                  </a:moveTo>
                  <a:cubicBezTo>
                    <a:pt x="0" y="63754"/>
                    <a:pt x="63754" y="0"/>
                    <a:pt x="142367" y="0"/>
                  </a:cubicBezTo>
                  <a:lnTo>
                    <a:pt x="598932" y="0"/>
                  </a:lnTo>
                  <a:lnTo>
                    <a:pt x="598932" y="6350"/>
                  </a:lnTo>
                  <a:lnTo>
                    <a:pt x="598932" y="0"/>
                  </a:lnTo>
                  <a:cubicBezTo>
                    <a:pt x="677545" y="0"/>
                    <a:pt x="741299" y="63754"/>
                    <a:pt x="741299" y="142367"/>
                  </a:cubicBezTo>
                  <a:lnTo>
                    <a:pt x="734949" y="142367"/>
                  </a:lnTo>
                  <a:lnTo>
                    <a:pt x="741299" y="142367"/>
                  </a:lnTo>
                  <a:lnTo>
                    <a:pt x="741299" y="598932"/>
                  </a:lnTo>
                  <a:lnTo>
                    <a:pt x="734949" y="598932"/>
                  </a:lnTo>
                  <a:lnTo>
                    <a:pt x="741299" y="598932"/>
                  </a:lnTo>
                  <a:cubicBezTo>
                    <a:pt x="741299" y="677545"/>
                    <a:pt x="677545" y="741299"/>
                    <a:pt x="598932" y="741299"/>
                  </a:cubicBezTo>
                  <a:lnTo>
                    <a:pt x="598932" y="734949"/>
                  </a:lnTo>
                  <a:lnTo>
                    <a:pt x="598932" y="741299"/>
                  </a:lnTo>
                  <a:lnTo>
                    <a:pt x="142367" y="741299"/>
                  </a:lnTo>
                  <a:lnTo>
                    <a:pt x="142367" y="734949"/>
                  </a:lnTo>
                  <a:lnTo>
                    <a:pt x="142367" y="741299"/>
                  </a:lnTo>
                  <a:cubicBezTo>
                    <a:pt x="63754" y="741426"/>
                    <a:pt x="0" y="677672"/>
                    <a:pt x="0" y="598932"/>
                  </a:cubicBezTo>
                  <a:lnTo>
                    <a:pt x="0" y="142367"/>
                  </a:lnTo>
                  <a:lnTo>
                    <a:pt x="6350" y="142367"/>
                  </a:lnTo>
                  <a:lnTo>
                    <a:pt x="0" y="142367"/>
                  </a:lnTo>
                  <a:moveTo>
                    <a:pt x="12700" y="142367"/>
                  </a:moveTo>
                  <a:lnTo>
                    <a:pt x="12700" y="598932"/>
                  </a:lnTo>
                  <a:lnTo>
                    <a:pt x="6350" y="598932"/>
                  </a:lnTo>
                  <a:lnTo>
                    <a:pt x="12700" y="598932"/>
                  </a:lnTo>
                  <a:cubicBezTo>
                    <a:pt x="12700" y="670560"/>
                    <a:pt x="70739" y="728726"/>
                    <a:pt x="142367" y="728726"/>
                  </a:cubicBezTo>
                  <a:lnTo>
                    <a:pt x="598932" y="728726"/>
                  </a:lnTo>
                  <a:cubicBezTo>
                    <a:pt x="670560" y="728726"/>
                    <a:pt x="728599" y="670687"/>
                    <a:pt x="728599" y="599059"/>
                  </a:cubicBezTo>
                  <a:lnTo>
                    <a:pt x="728599" y="142367"/>
                  </a:lnTo>
                  <a:cubicBezTo>
                    <a:pt x="728726" y="70739"/>
                    <a:pt x="670560" y="12700"/>
                    <a:pt x="598932" y="12700"/>
                  </a:cubicBezTo>
                  <a:lnTo>
                    <a:pt x="142367" y="12700"/>
                  </a:lnTo>
                  <a:lnTo>
                    <a:pt x="142367" y="6350"/>
                  </a:lnTo>
                  <a:lnTo>
                    <a:pt x="142367" y="12700"/>
                  </a:lnTo>
                  <a:cubicBezTo>
                    <a:pt x="70739" y="12700"/>
                    <a:pt x="12700" y="70739"/>
                    <a:pt x="12700" y="142367"/>
                  </a:cubicBezTo>
                  <a:close/>
                </a:path>
              </a:pathLst>
            </a:custGeom>
            <a:solidFill>
              <a:srgbClr val="194A99"/>
            </a:solidFill>
          </p:spPr>
        </p:sp>
      </p:grpSp>
      <p:grpSp>
        <p:nvGrpSpPr>
          <p:cNvPr id="44" name="Group 44"/>
          <p:cNvGrpSpPr/>
          <p:nvPr/>
        </p:nvGrpSpPr>
        <p:grpSpPr>
          <a:xfrm>
            <a:off x="10724852" y="7041505"/>
            <a:ext cx="204044" cy="364480"/>
            <a:chOff x="0" y="0"/>
            <a:chExt cx="272058" cy="485973"/>
          </a:xfrm>
        </p:grpSpPr>
        <p:sp>
          <p:nvSpPr>
            <p:cNvPr id="45" name="Freeform 45"/>
            <p:cNvSpPr/>
            <p:nvPr/>
          </p:nvSpPr>
          <p:spPr>
            <a:xfrm>
              <a:off x="0" y="0"/>
              <a:ext cx="272058" cy="485973"/>
            </a:xfrm>
            <a:custGeom>
              <a:avLst/>
              <a:gdLst/>
              <a:ahLst/>
              <a:cxnLst/>
              <a:rect l="l" t="t" r="r" b="b"/>
              <a:pathLst>
                <a:path w="272058" h="485973">
                  <a:moveTo>
                    <a:pt x="0" y="0"/>
                  </a:moveTo>
                  <a:lnTo>
                    <a:pt x="272058" y="0"/>
                  </a:lnTo>
                  <a:lnTo>
                    <a:pt x="272058" y="485973"/>
                  </a:lnTo>
                  <a:lnTo>
                    <a:pt x="0" y="485973"/>
                  </a:lnTo>
                  <a:close/>
                </a:path>
              </a:pathLst>
            </a:custGeom>
            <a:solidFill>
              <a:srgbClr val="000000">
                <a:alpha val="0"/>
              </a:srgbClr>
            </a:solidFill>
          </p:spPr>
        </p:sp>
        <p:sp>
          <p:nvSpPr>
            <p:cNvPr id="46" name="TextBox 46"/>
            <p:cNvSpPr txBox="1"/>
            <p:nvPr/>
          </p:nvSpPr>
          <p:spPr>
            <a:xfrm>
              <a:off x="0" y="47625"/>
              <a:ext cx="272058" cy="438348"/>
            </a:xfrm>
            <a:prstGeom prst="rect">
              <a:avLst/>
            </a:prstGeom>
          </p:spPr>
          <p:txBody>
            <a:bodyPr lIns="0" tIns="0" rIns="0" bIns="0" rtlCol="0" anchor="t"/>
            <a:lstStyle/>
            <a:p>
              <a:pPr algn="ctr">
                <a:lnSpc>
                  <a:spcPts val="2812"/>
                </a:lnSpc>
              </a:pPr>
              <a:r>
                <a:rPr lang="en-US" sz="2812">
                  <a:solidFill>
                    <a:srgbClr val="E2E6E9"/>
                  </a:solidFill>
                  <a:latin typeface="Merriweather"/>
                  <a:ea typeface="Merriweather"/>
                  <a:cs typeface="Merriweather"/>
                  <a:sym typeface="Merriweather"/>
                </a:rPr>
                <a:t>3</a:t>
              </a:r>
            </a:p>
          </p:txBody>
        </p:sp>
      </p:grpSp>
      <p:grpSp>
        <p:nvGrpSpPr>
          <p:cNvPr id="47" name="Group 47"/>
          <p:cNvGrpSpPr/>
          <p:nvPr/>
        </p:nvGrpSpPr>
        <p:grpSpPr>
          <a:xfrm>
            <a:off x="9672935" y="4414060"/>
            <a:ext cx="3036689" cy="941681"/>
            <a:chOff x="0" y="0"/>
            <a:chExt cx="4048918" cy="1255575"/>
          </a:xfrm>
        </p:grpSpPr>
        <p:sp>
          <p:nvSpPr>
            <p:cNvPr id="48" name="Freeform 48"/>
            <p:cNvSpPr/>
            <p:nvPr/>
          </p:nvSpPr>
          <p:spPr>
            <a:xfrm>
              <a:off x="0" y="0"/>
              <a:ext cx="4048918" cy="1255575"/>
            </a:xfrm>
            <a:custGeom>
              <a:avLst/>
              <a:gdLst/>
              <a:ahLst/>
              <a:cxnLst/>
              <a:rect l="l" t="t" r="r" b="b"/>
              <a:pathLst>
                <a:path w="4048918" h="1255575">
                  <a:moveTo>
                    <a:pt x="0" y="0"/>
                  </a:moveTo>
                  <a:lnTo>
                    <a:pt x="4048918" y="0"/>
                  </a:lnTo>
                  <a:lnTo>
                    <a:pt x="4048918" y="1255575"/>
                  </a:lnTo>
                  <a:lnTo>
                    <a:pt x="0" y="1255575"/>
                  </a:lnTo>
                  <a:close/>
                </a:path>
              </a:pathLst>
            </a:custGeom>
            <a:solidFill>
              <a:srgbClr val="000000">
                <a:alpha val="0"/>
              </a:srgbClr>
            </a:solidFill>
          </p:spPr>
        </p:sp>
        <p:sp>
          <p:nvSpPr>
            <p:cNvPr id="49" name="TextBox 49"/>
            <p:cNvSpPr txBox="1"/>
            <p:nvPr/>
          </p:nvSpPr>
          <p:spPr>
            <a:xfrm>
              <a:off x="0" y="95250"/>
              <a:ext cx="4048918" cy="1160325"/>
            </a:xfrm>
            <a:prstGeom prst="rect">
              <a:avLst/>
            </a:prstGeom>
          </p:spPr>
          <p:txBody>
            <a:bodyPr lIns="0" tIns="0" rIns="0" bIns="0" rtlCol="0" anchor="t"/>
            <a:lstStyle/>
            <a:p>
              <a:pPr algn="ctr">
                <a:lnSpc>
                  <a:spcPts val="2937"/>
                </a:lnSpc>
              </a:pPr>
              <a:endParaRPr/>
            </a:p>
            <a:p>
              <a:pPr algn="ctr">
                <a:lnSpc>
                  <a:spcPts val="2937"/>
                </a:lnSpc>
              </a:pPr>
              <a:r>
                <a:rPr lang="en-US" sz="4000">
                  <a:solidFill>
                    <a:srgbClr val="E2E6E9"/>
                  </a:solidFill>
                  <a:latin typeface="Times New Roman"/>
                  <a:ea typeface="Times New Roman"/>
                  <a:cs typeface="Times New Roman"/>
                  <a:sym typeface="Times New Roman"/>
                </a:rPr>
                <a:t>Birds</a:t>
              </a:r>
            </a:p>
          </p:txBody>
        </p:sp>
      </p:grpSp>
      <p:grpSp>
        <p:nvGrpSpPr>
          <p:cNvPr id="50" name="Group 50"/>
          <p:cNvGrpSpPr/>
          <p:nvPr/>
        </p:nvGrpSpPr>
        <p:grpSpPr>
          <a:xfrm>
            <a:off x="7734151" y="5419799"/>
            <a:ext cx="7574858" cy="1008311"/>
            <a:chOff x="0" y="0"/>
            <a:chExt cx="10099810" cy="1344415"/>
          </a:xfrm>
        </p:grpSpPr>
        <p:sp>
          <p:nvSpPr>
            <p:cNvPr id="51" name="Freeform 51"/>
            <p:cNvSpPr/>
            <p:nvPr/>
          </p:nvSpPr>
          <p:spPr>
            <a:xfrm>
              <a:off x="0" y="0"/>
              <a:ext cx="10099810" cy="1344415"/>
            </a:xfrm>
            <a:custGeom>
              <a:avLst/>
              <a:gdLst/>
              <a:ahLst/>
              <a:cxnLst/>
              <a:rect l="l" t="t" r="r" b="b"/>
              <a:pathLst>
                <a:path w="10099810" h="1344415">
                  <a:moveTo>
                    <a:pt x="0" y="0"/>
                  </a:moveTo>
                  <a:lnTo>
                    <a:pt x="10099810" y="0"/>
                  </a:lnTo>
                  <a:lnTo>
                    <a:pt x="10099810" y="1344415"/>
                  </a:lnTo>
                  <a:lnTo>
                    <a:pt x="0" y="1344415"/>
                  </a:lnTo>
                  <a:close/>
                </a:path>
              </a:pathLst>
            </a:custGeom>
            <a:solidFill>
              <a:srgbClr val="000000">
                <a:alpha val="0"/>
              </a:srgbClr>
            </a:solidFill>
          </p:spPr>
        </p:sp>
        <p:sp>
          <p:nvSpPr>
            <p:cNvPr id="52" name="TextBox 52"/>
            <p:cNvSpPr txBox="1"/>
            <p:nvPr/>
          </p:nvSpPr>
          <p:spPr>
            <a:xfrm>
              <a:off x="0" y="-9525"/>
              <a:ext cx="10099810" cy="1353940"/>
            </a:xfrm>
            <a:prstGeom prst="rect">
              <a:avLst/>
            </a:prstGeom>
          </p:spPr>
          <p:txBody>
            <a:bodyPr lIns="0" tIns="0" rIns="0" bIns="0" rtlCol="0" anchor="t"/>
            <a:lstStyle/>
            <a:p>
              <a:pPr algn="ctr">
                <a:lnSpc>
                  <a:spcPts val="3000"/>
                </a:lnSpc>
              </a:pPr>
              <a:r>
                <a:rPr lang="en-US" sz="3000">
                  <a:solidFill>
                    <a:srgbClr val="E2E6E9"/>
                  </a:solidFill>
                  <a:latin typeface="Times New Roman"/>
                  <a:ea typeface="Times New Roman"/>
                  <a:cs typeface="Times New Roman"/>
                  <a:sym typeface="Times New Roman"/>
                </a:rPr>
                <a:t>Parrots, finches, and more, ready to</a:t>
              </a:r>
            </a:p>
            <a:p>
              <a:pPr algn="ctr">
                <a:lnSpc>
                  <a:spcPts val="3000"/>
                </a:lnSpc>
              </a:pPr>
              <a:r>
                <a:rPr lang="en-US" sz="3000">
                  <a:solidFill>
                    <a:srgbClr val="E2E6E9"/>
                  </a:solidFill>
                  <a:latin typeface="Times New Roman"/>
                  <a:ea typeface="Times New Roman"/>
                  <a:cs typeface="Times New Roman"/>
                  <a:sym typeface="Times New Roman"/>
                </a:rPr>
                <a:t> bring joy to your home.</a:t>
              </a:r>
            </a:p>
          </p:txBody>
        </p:sp>
      </p:grpSp>
      <p:grpSp>
        <p:nvGrpSpPr>
          <p:cNvPr id="53" name="Group 53"/>
          <p:cNvGrpSpPr/>
          <p:nvPr/>
        </p:nvGrpSpPr>
        <p:grpSpPr>
          <a:xfrm>
            <a:off x="14178706" y="7223820"/>
            <a:ext cx="28575" cy="850255"/>
            <a:chOff x="0" y="0"/>
            <a:chExt cx="38100" cy="1133673"/>
          </a:xfrm>
        </p:grpSpPr>
        <p:sp>
          <p:nvSpPr>
            <p:cNvPr id="54" name="Freeform 54"/>
            <p:cNvSpPr/>
            <p:nvPr/>
          </p:nvSpPr>
          <p:spPr>
            <a:xfrm>
              <a:off x="0" y="0"/>
              <a:ext cx="38100" cy="1133729"/>
            </a:xfrm>
            <a:custGeom>
              <a:avLst/>
              <a:gdLst/>
              <a:ahLst/>
              <a:cxnLst/>
              <a:rect l="l" t="t" r="r" b="b"/>
              <a:pathLst>
                <a:path w="38100" h="1133729">
                  <a:moveTo>
                    <a:pt x="0" y="19050"/>
                  </a:moveTo>
                  <a:cubicBezTo>
                    <a:pt x="0" y="8509"/>
                    <a:pt x="8509" y="0"/>
                    <a:pt x="19050" y="0"/>
                  </a:cubicBezTo>
                  <a:cubicBezTo>
                    <a:pt x="29591" y="0"/>
                    <a:pt x="38100" y="8509"/>
                    <a:pt x="38100" y="19050"/>
                  </a:cubicBezTo>
                  <a:lnTo>
                    <a:pt x="38100" y="1114679"/>
                  </a:lnTo>
                  <a:cubicBezTo>
                    <a:pt x="38100" y="1125220"/>
                    <a:pt x="29591" y="1133729"/>
                    <a:pt x="19050" y="1133729"/>
                  </a:cubicBezTo>
                  <a:cubicBezTo>
                    <a:pt x="8509" y="1133729"/>
                    <a:pt x="0" y="1125093"/>
                    <a:pt x="0" y="1114679"/>
                  </a:cubicBezTo>
                  <a:close/>
                </a:path>
              </a:pathLst>
            </a:custGeom>
            <a:solidFill>
              <a:srgbClr val="194A99"/>
            </a:solidFill>
          </p:spPr>
        </p:sp>
      </p:grpSp>
      <p:grpSp>
        <p:nvGrpSpPr>
          <p:cNvPr id="55" name="Group 55"/>
          <p:cNvGrpSpPr/>
          <p:nvPr/>
        </p:nvGrpSpPr>
        <p:grpSpPr>
          <a:xfrm>
            <a:off x="13914984" y="6945809"/>
            <a:ext cx="556022" cy="556022"/>
            <a:chOff x="0" y="0"/>
            <a:chExt cx="741363" cy="741363"/>
          </a:xfrm>
        </p:grpSpPr>
        <p:sp>
          <p:nvSpPr>
            <p:cNvPr id="56" name="Freeform 56"/>
            <p:cNvSpPr/>
            <p:nvPr/>
          </p:nvSpPr>
          <p:spPr>
            <a:xfrm>
              <a:off x="6350" y="6350"/>
              <a:ext cx="728599" cy="728726"/>
            </a:xfrm>
            <a:custGeom>
              <a:avLst/>
              <a:gdLst/>
              <a:ahLst/>
              <a:cxnLst/>
              <a:rect l="l" t="t" r="r" b="b"/>
              <a:pathLst>
                <a:path w="728599" h="728726">
                  <a:moveTo>
                    <a:pt x="0" y="136017"/>
                  </a:moveTo>
                  <a:cubicBezTo>
                    <a:pt x="0" y="60960"/>
                    <a:pt x="60960" y="0"/>
                    <a:pt x="136017" y="0"/>
                  </a:cubicBezTo>
                  <a:lnTo>
                    <a:pt x="592582" y="0"/>
                  </a:lnTo>
                  <a:cubicBezTo>
                    <a:pt x="667766" y="0"/>
                    <a:pt x="728599" y="60960"/>
                    <a:pt x="728599" y="136017"/>
                  </a:cubicBezTo>
                  <a:lnTo>
                    <a:pt x="728599" y="592582"/>
                  </a:lnTo>
                  <a:cubicBezTo>
                    <a:pt x="728599" y="667766"/>
                    <a:pt x="667639" y="728599"/>
                    <a:pt x="592582" y="728599"/>
                  </a:cubicBezTo>
                  <a:lnTo>
                    <a:pt x="136017" y="728599"/>
                  </a:lnTo>
                  <a:cubicBezTo>
                    <a:pt x="60960" y="728726"/>
                    <a:pt x="0" y="667766"/>
                    <a:pt x="0" y="592582"/>
                  </a:cubicBezTo>
                  <a:close/>
                </a:path>
              </a:pathLst>
            </a:custGeom>
            <a:solidFill>
              <a:srgbClr val="003180"/>
            </a:solidFill>
          </p:spPr>
        </p:sp>
        <p:sp>
          <p:nvSpPr>
            <p:cNvPr id="57" name="Freeform 57"/>
            <p:cNvSpPr/>
            <p:nvPr/>
          </p:nvSpPr>
          <p:spPr>
            <a:xfrm>
              <a:off x="0" y="0"/>
              <a:ext cx="741299" cy="741426"/>
            </a:xfrm>
            <a:custGeom>
              <a:avLst/>
              <a:gdLst/>
              <a:ahLst/>
              <a:cxnLst/>
              <a:rect l="l" t="t" r="r" b="b"/>
              <a:pathLst>
                <a:path w="741299" h="741426">
                  <a:moveTo>
                    <a:pt x="0" y="142367"/>
                  </a:moveTo>
                  <a:cubicBezTo>
                    <a:pt x="0" y="63754"/>
                    <a:pt x="63754" y="0"/>
                    <a:pt x="142367" y="0"/>
                  </a:cubicBezTo>
                  <a:lnTo>
                    <a:pt x="598932" y="0"/>
                  </a:lnTo>
                  <a:lnTo>
                    <a:pt x="598932" y="6350"/>
                  </a:lnTo>
                  <a:lnTo>
                    <a:pt x="598932" y="0"/>
                  </a:lnTo>
                  <a:cubicBezTo>
                    <a:pt x="677545" y="0"/>
                    <a:pt x="741299" y="63754"/>
                    <a:pt x="741299" y="142367"/>
                  </a:cubicBezTo>
                  <a:lnTo>
                    <a:pt x="734949" y="142367"/>
                  </a:lnTo>
                  <a:lnTo>
                    <a:pt x="741299" y="142367"/>
                  </a:lnTo>
                  <a:lnTo>
                    <a:pt x="741299" y="598932"/>
                  </a:lnTo>
                  <a:lnTo>
                    <a:pt x="734949" y="598932"/>
                  </a:lnTo>
                  <a:lnTo>
                    <a:pt x="741299" y="598932"/>
                  </a:lnTo>
                  <a:cubicBezTo>
                    <a:pt x="741299" y="677545"/>
                    <a:pt x="677545" y="741299"/>
                    <a:pt x="598932" y="741299"/>
                  </a:cubicBezTo>
                  <a:lnTo>
                    <a:pt x="598932" y="734949"/>
                  </a:lnTo>
                  <a:lnTo>
                    <a:pt x="598932" y="741299"/>
                  </a:lnTo>
                  <a:lnTo>
                    <a:pt x="142367" y="741299"/>
                  </a:lnTo>
                  <a:lnTo>
                    <a:pt x="142367" y="734949"/>
                  </a:lnTo>
                  <a:lnTo>
                    <a:pt x="142367" y="741299"/>
                  </a:lnTo>
                  <a:cubicBezTo>
                    <a:pt x="63754" y="741426"/>
                    <a:pt x="0" y="677672"/>
                    <a:pt x="0" y="598932"/>
                  </a:cubicBezTo>
                  <a:lnTo>
                    <a:pt x="0" y="142367"/>
                  </a:lnTo>
                  <a:lnTo>
                    <a:pt x="6350" y="142367"/>
                  </a:lnTo>
                  <a:lnTo>
                    <a:pt x="0" y="142367"/>
                  </a:lnTo>
                  <a:moveTo>
                    <a:pt x="12700" y="142367"/>
                  </a:moveTo>
                  <a:lnTo>
                    <a:pt x="12700" y="598932"/>
                  </a:lnTo>
                  <a:lnTo>
                    <a:pt x="6350" y="598932"/>
                  </a:lnTo>
                  <a:lnTo>
                    <a:pt x="12700" y="598932"/>
                  </a:lnTo>
                  <a:cubicBezTo>
                    <a:pt x="12700" y="670560"/>
                    <a:pt x="70739" y="728726"/>
                    <a:pt x="142367" y="728726"/>
                  </a:cubicBezTo>
                  <a:lnTo>
                    <a:pt x="598932" y="728726"/>
                  </a:lnTo>
                  <a:cubicBezTo>
                    <a:pt x="670560" y="728726"/>
                    <a:pt x="728599" y="670687"/>
                    <a:pt x="728599" y="599059"/>
                  </a:cubicBezTo>
                  <a:lnTo>
                    <a:pt x="728599" y="142367"/>
                  </a:lnTo>
                  <a:cubicBezTo>
                    <a:pt x="728726" y="70739"/>
                    <a:pt x="670560" y="12700"/>
                    <a:pt x="598932" y="12700"/>
                  </a:cubicBezTo>
                  <a:lnTo>
                    <a:pt x="142367" y="12700"/>
                  </a:lnTo>
                  <a:lnTo>
                    <a:pt x="142367" y="6350"/>
                  </a:lnTo>
                  <a:lnTo>
                    <a:pt x="142367" y="12700"/>
                  </a:lnTo>
                  <a:cubicBezTo>
                    <a:pt x="70739" y="12700"/>
                    <a:pt x="12700" y="70739"/>
                    <a:pt x="12700" y="142367"/>
                  </a:cubicBezTo>
                  <a:close/>
                </a:path>
              </a:pathLst>
            </a:custGeom>
            <a:solidFill>
              <a:srgbClr val="194A99"/>
            </a:solidFill>
          </p:spPr>
        </p:sp>
      </p:grpSp>
      <p:grpSp>
        <p:nvGrpSpPr>
          <p:cNvPr id="58" name="Group 58"/>
          <p:cNvGrpSpPr/>
          <p:nvPr/>
        </p:nvGrpSpPr>
        <p:grpSpPr>
          <a:xfrm>
            <a:off x="14075569" y="7041505"/>
            <a:ext cx="234703" cy="364480"/>
            <a:chOff x="0" y="0"/>
            <a:chExt cx="312937" cy="485973"/>
          </a:xfrm>
        </p:grpSpPr>
        <p:sp>
          <p:nvSpPr>
            <p:cNvPr id="59" name="Freeform 59"/>
            <p:cNvSpPr/>
            <p:nvPr/>
          </p:nvSpPr>
          <p:spPr>
            <a:xfrm>
              <a:off x="0" y="0"/>
              <a:ext cx="312937" cy="485973"/>
            </a:xfrm>
            <a:custGeom>
              <a:avLst/>
              <a:gdLst/>
              <a:ahLst/>
              <a:cxnLst/>
              <a:rect l="l" t="t" r="r" b="b"/>
              <a:pathLst>
                <a:path w="312937" h="485973">
                  <a:moveTo>
                    <a:pt x="0" y="0"/>
                  </a:moveTo>
                  <a:lnTo>
                    <a:pt x="312937" y="0"/>
                  </a:lnTo>
                  <a:lnTo>
                    <a:pt x="312937" y="485973"/>
                  </a:lnTo>
                  <a:lnTo>
                    <a:pt x="0" y="485973"/>
                  </a:lnTo>
                  <a:close/>
                </a:path>
              </a:pathLst>
            </a:custGeom>
            <a:solidFill>
              <a:srgbClr val="000000">
                <a:alpha val="0"/>
              </a:srgbClr>
            </a:solidFill>
          </p:spPr>
        </p:sp>
        <p:sp>
          <p:nvSpPr>
            <p:cNvPr id="60" name="TextBox 60"/>
            <p:cNvSpPr txBox="1"/>
            <p:nvPr/>
          </p:nvSpPr>
          <p:spPr>
            <a:xfrm>
              <a:off x="0" y="47625"/>
              <a:ext cx="312937" cy="438348"/>
            </a:xfrm>
            <a:prstGeom prst="rect">
              <a:avLst/>
            </a:prstGeom>
          </p:spPr>
          <p:txBody>
            <a:bodyPr lIns="0" tIns="0" rIns="0" bIns="0" rtlCol="0" anchor="t"/>
            <a:lstStyle/>
            <a:p>
              <a:pPr algn="ctr">
                <a:lnSpc>
                  <a:spcPts val="2812"/>
                </a:lnSpc>
              </a:pPr>
              <a:r>
                <a:rPr lang="en-US" sz="2812">
                  <a:solidFill>
                    <a:srgbClr val="E2E6E9"/>
                  </a:solidFill>
                  <a:latin typeface="Merriweather"/>
                  <a:ea typeface="Merriweather"/>
                  <a:cs typeface="Merriweather"/>
                  <a:sym typeface="Merriweather"/>
                </a:rPr>
                <a:t>4</a:t>
              </a:r>
            </a:p>
          </p:txBody>
        </p:sp>
      </p:grpSp>
      <p:grpSp>
        <p:nvGrpSpPr>
          <p:cNvPr id="61" name="Group 61"/>
          <p:cNvGrpSpPr/>
          <p:nvPr/>
        </p:nvGrpSpPr>
        <p:grpSpPr>
          <a:xfrm>
            <a:off x="12660362" y="8374046"/>
            <a:ext cx="3036689" cy="379511"/>
            <a:chOff x="0" y="0"/>
            <a:chExt cx="4048918" cy="506015"/>
          </a:xfrm>
        </p:grpSpPr>
        <p:sp>
          <p:nvSpPr>
            <p:cNvPr id="62" name="Freeform 62"/>
            <p:cNvSpPr/>
            <p:nvPr/>
          </p:nvSpPr>
          <p:spPr>
            <a:xfrm>
              <a:off x="0" y="0"/>
              <a:ext cx="4048918" cy="506015"/>
            </a:xfrm>
            <a:custGeom>
              <a:avLst/>
              <a:gdLst/>
              <a:ahLst/>
              <a:cxnLst/>
              <a:rect l="l" t="t" r="r" b="b"/>
              <a:pathLst>
                <a:path w="4048918" h="506015">
                  <a:moveTo>
                    <a:pt x="0" y="0"/>
                  </a:moveTo>
                  <a:lnTo>
                    <a:pt x="4048918" y="0"/>
                  </a:lnTo>
                  <a:lnTo>
                    <a:pt x="4048918" y="506015"/>
                  </a:lnTo>
                  <a:lnTo>
                    <a:pt x="0" y="506015"/>
                  </a:lnTo>
                  <a:close/>
                </a:path>
              </a:pathLst>
            </a:custGeom>
            <a:solidFill>
              <a:srgbClr val="000000">
                <a:alpha val="0"/>
              </a:srgbClr>
            </a:solidFill>
          </p:spPr>
        </p:sp>
        <p:sp>
          <p:nvSpPr>
            <p:cNvPr id="63" name="TextBox 63"/>
            <p:cNvSpPr txBox="1"/>
            <p:nvPr/>
          </p:nvSpPr>
          <p:spPr>
            <a:xfrm>
              <a:off x="0" y="47625"/>
              <a:ext cx="4048918" cy="458390"/>
            </a:xfrm>
            <a:prstGeom prst="rect">
              <a:avLst/>
            </a:prstGeom>
          </p:spPr>
          <p:txBody>
            <a:bodyPr lIns="0" tIns="0" rIns="0" bIns="0" rtlCol="0" anchor="t"/>
            <a:lstStyle/>
            <a:p>
              <a:pPr algn="ctr">
                <a:lnSpc>
                  <a:spcPts val="2937"/>
                </a:lnSpc>
              </a:pPr>
              <a:r>
                <a:rPr lang="en-US" sz="3500">
                  <a:solidFill>
                    <a:srgbClr val="E2E6E9"/>
                  </a:solidFill>
                  <a:latin typeface="Times New Roman"/>
                  <a:ea typeface="Times New Roman"/>
                  <a:cs typeface="Times New Roman"/>
                  <a:sym typeface="Times New Roman"/>
                </a:rPr>
                <a:t>Health checks</a:t>
              </a:r>
            </a:p>
          </p:txBody>
        </p:sp>
      </p:grpSp>
      <p:grpSp>
        <p:nvGrpSpPr>
          <p:cNvPr id="64" name="Group 64"/>
          <p:cNvGrpSpPr/>
          <p:nvPr/>
        </p:nvGrpSpPr>
        <p:grpSpPr>
          <a:xfrm>
            <a:off x="11434316" y="8783329"/>
            <a:ext cx="6003429" cy="777180"/>
            <a:chOff x="0" y="0"/>
            <a:chExt cx="8004572" cy="1036240"/>
          </a:xfrm>
        </p:grpSpPr>
        <p:sp>
          <p:nvSpPr>
            <p:cNvPr id="65" name="Freeform 65"/>
            <p:cNvSpPr/>
            <p:nvPr/>
          </p:nvSpPr>
          <p:spPr>
            <a:xfrm>
              <a:off x="0" y="0"/>
              <a:ext cx="8004572" cy="1036240"/>
            </a:xfrm>
            <a:custGeom>
              <a:avLst/>
              <a:gdLst/>
              <a:ahLst/>
              <a:cxnLst/>
              <a:rect l="l" t="t" r="r" b="b"/>
              <a:pathLst>
                <a:path w="8004572" h="1036240">
                  <a:moveTo>
                    <a:pt x="0" y="0"/>
                  </a:moveTo>
                  <a:lnTo>
                    <a:pt x="8004572" y="0"/>
                  </a:lnTo>
                  <a:lnTo>
                    <a:pt x="8004572" y="1036240"/>
                  </a:lnTo>
                  <a:lnTo>
                    <a:pt x="0" y="1036240"/>
                  </a:lnTo>
                  <a:close/>
                </a:path>
              </a:pathLst>
            </a:custGeom>
            <a:solidFill>
              <a:srgbClr val="000000">
                <a:alpha val="0"/>
              </a:srgbClr>
            </a:solidFill>
          </p:spPr>
        </p:sp>
        <p:sp>
          <p:nvSpPr>
            <p:cNvPr id="66" name="TextBox 66"/>
            <p:cNvSpPr txBox="1"/>
            <p:nvPr/>
          </p:nvSpPr>
          <p:spPr>
            <a:xfrm>
              <a:off x="0" y="-9525"/>
              <a:ext cx="8004572" cy="1045765"/>
            </a:xfrm>
            <a:prstGeom prst="rect">
              <a:avLst/>
            </a:prstGeom>
          </p:spPr>
          <p:txBody>
            <a:bodyPr lIns="0" tIns="0" rIns="0" bIns="0" rtlCol="0" anchor="t"/>
            <a:lstStyle/>
            <a:p>
              <a:pPr algn="ctr">
                <a:lnSpc>
                  <a:spcPts val="3000"/>
                </a:lnSpc>
              </a:pPr>
              <a:r>
                <a:rPr lang="en-US" sz="3000">
                  <a:solidFill>
                    <a:srgbClr val="E2E6E9"/>
                  </a:solidFill>
                  <a:latin typeface="Times New Roman"/>
                  <a:ea typeface="Times New Roman"/>
                  <a:cs typeface="Times New Roman"/>
                  <a:sym typeface="Times New Roman"/>
                </a:rPr>
                <a:t>All pets are vaccinated and health-checked for your peace of mind.</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grpSp>
        <p:nvGrpSpPr>
          <p:cNvPr id="5" name="Group 5"/>
          <p:cNvGrpSpPr/>
          <p:nvPr/>
        </p:nvGrpSpPr>
        <p:grpSpPr>
          <a:xfrm>
            <a:off x="922907" y="609466"/>
            <a:ext cx="8497341" cy="871835"/>
            <a:chOff x="0" y="0"/>
            <a:chExt cx="11329788" cy="1162447"/>
          </a:xfrm>
        </p:grpSpPr>
        <p:sp>
          <p:nvSpPr>
            <p:cNvPr id="6" name="Freeform 6"/>
            <p:cNvSpPr/>
            <p:nvPr/>
          </p:nvSpPr>
          <p:spPr>
            <a:xfrm>
              <a:off x="0" y="0"/>
              <a:ext cx="11329788" cy="1162447"/>
            </a:xfrm>
            <a:custGeom>
              <a:avLst/>
              <a:gdLst/>
              <a:ahLst/>
              <a:cxnLst/>
              <a:rect l="l" t="t" r="r" b="b"/>
              <a:pathLst>
                <a:path w="11329788" h="1162447">
                  <a:moveTo>
                    <a:pt x="0" y="0"/>
                  </a:moveTo>
                  <a:lnTo>
                    <a:pt x="11329788" y="0"/>
                  </a:lnTo>
                  <a:lnTo>
                    <a:pt x="11329788" y="1162447"/>
                  </a:lnTo>
                  <a:lnTo>
                    <a:pt x="0" y="1162447"/>
                  </a:lnTo>
                  <a:close/>
                </a:path>
              </a:pathLst>
            </a:custGeom>
            <a:solidFill>
              <a:srgbClr val="000000">
                <a:alpha val="0"/>
              </a:srgbClr>
            </a:solidFill>
          </p:spPr>
        </p:sp>
        <p:sp>
          <p:nvSpPr>
            <p:cNvPr id="7" name="TextBox 7"/>
            <p:cNvSpPr txBox="1"/>
            <p:nvPr/>
          </p:nvSpPr>
          <p:spPr>
            <a:xfrm>
              <a:off x="0" y="-133350"/>
              <a:ext cx="11329788" cy="1295797"/>
            </a:xfrm>
            <a:prstGeom prst="rect">
              <a:avLst/>
            </a:prstGeom>
          </p:spPr>
          <p:txBody>
            <a:bodyPr lIns="0" tIns="0" rIns="0" bIns="0" rtlCol="0" anchor="t"/>
            <a:lstStyle/>
            <a:p>
              <a:pPr algn="l">
                <a:lnSpc>
                  <a:spcPts val="6812"/>
                </a:lnSpc>
              </a:pPr>
              <a:r>
                <a:rPr lang="en-US" sz="5500" dirty="0">
                  <a:solidFill>
                    <a:srgbClr val="F5F0F0"/>
                  </a:solidFill>
                  <a:latin typeface="Times New Roman"/>
                  <a:ea typeface="Times New Roman"/>
                  <a:cs typeface="Times New Roman"/>
                  <a:sym typeface="Times New Roman"/>
                </a:rPr>
                <a:t>Login and User Accounts</a:t>
              </a:r>
            </a:p>
          </p:txBody>
        </p:sp>
      </p:grpSp>
      <p:grpSp>
        <p:nvGrpSpPr>
          <p:cNvPr id="8" name="Group 8"/>
          <p:cNvGrpSpPr/>
          <p:nvPr/>
        </p:nvGrpSpPr>
        <p:grpSpPr>
          <a:xfrm>
            <a:off x="918145" y="2092565"/>
            <a:ext cx="7779434" cy="1889470"/>
            <a:chOff x="0" y="0"/>
            <a:chExt cx="10372578" cy="2519293"/>
          </a:xfrm>
        </p:grpSpPr>
        <p:sp>
          <p:nvSpPr>
            <p:cNvPr id="9" name="Freeform 9"/>
            <p:cNvSpPr/>
            <p:nvPr/>
          </p:nvSpPr>
          <p:spPr>
            <a:xfrm>
              <a:off x="6350" y="6350"/>
              <a:ext cx="10359898" cy="2506599"/>
            </a:xfrm>
            <a:custGeom>
              <a:avLst/>
              <a:gdLst/>
              <a:ahLst/>
              <a:cxnLst/>
              <a:rect l="l" t="t" r="r" b="b"/>
              <a:pathLst>
                <a:path w="10359898" h="2506599">
                  <a:moveTo>
                    <a:pt x="0" y="141732"/>
                  </a:moveTo>
                  <a:cubicBezTo>
                    <a:pt x="0" y="63500"/>
                    <a:pt x="63627" y="0"/>
                    <a:pt x="142240" y="0"/>
                  </a:cubicBezTo>
                  <a:lnTo>
                    <a:pt x="10217658" y="0"/>
                  </a:lnTo>
                  <a:cubicBezTo>
                    <a:pt x="10296271" y="0"/>
                    <a:pt x="10359898" y="63500"/>
                    <a:pt x="10359898" y="141732"/>
                  </a:cubicBezTo>
                  <a:lnTo>
                    <a:pt x="10359898" y="2364867"/>
                  </a:lnTo>
                  <a:cubicBezTo>
                    <a:pt x="10359898" y="2443099"/>
                    <a:pt x="10296271" y="2506599"/>
                    <a:pt x="10217658" y="2506599"/>
                  </a:cubicBezTo>
                  <a:lnTo>
                    <a:pt x="142240" y="2506599"/>
                  </a:lnTo>
                  <a:cubicBezTo>
                    <a:pt x="63627" y="2506599"/>
                    <a:pt x="0" y="2443099"/>
                    <a:pt x="0" y="2364867"/>
                  </a:cubicBezTo>
                  <a:close/>
                </a:path>
              </a:pathLst>
            </a:custGeom>
            <a:solidFill>
              <a:srgbClr val="003180"/>
            </a:solidFill>
          </p:spPr>
        </p:sp>
        <p:sp>
          <p:nvSpPr>
            <p:cNvPr id="10" name="Freeform 10"/>
            <p:cNvSpPr/>
            <p:nvPr/>
          </p:nvSpPr>
          <p:spPr>
            <a:xfrm>
              <a:off x="0" y="0"/>
              <a:ext cx="10372598" cy="2519299"/>
            </a:xfrm>
            <a:custGeom>
              <a:avLst/>
              <a:gdLst/>
              <a:ahLst/>
              <a:cxnLst/>
              <a:rect l="l" t="t" r="r" b="b"/>
              <a:pathLst>
                <a:path w="10372598" h="2519299">
                  <a:moveTo>
                    <a:pt x="0" y="148082"/>
                  </a:moveTo>
                  <a:cubicBezTo>
                    <a:pt x="0" y="66294"/>
                    <a:pt x="66548" y="0"/>
                    <a:pt x="148590" y="0"/>
                  </a:cubicBezTo>
                  <a:lnTo>
                    <a:pt x="10224008" y="0"/>
                  </a:lnTo>
                  <a:lnTo>
                    <a:pt x="10224008" y="6350"/>
                  </a:lnTo>
                  <a:lnTo>
                    <a:pt x="10224008" y="0"/>
                  </a:lnTo>
                  <a:cubicBezTo>
                    <a:pt x="10306050" y="0"/>
                    <a:pt x="10372598" y="66294"/>
                    <a:pt x="10372598" y="148082"/>
                  </a:cubicBezTo>
                  <a:lnTo>
                    <a:pt x="10366248" y="148082"/>
                  </a:lnTo>
                  <a:lnTo>
                    <a:pt x="10372598" y="148082"/>
                  </a:lnTo>
                  <a:lnTo>
                    <a:pt x="10372598" y="2371217"/>
                  </a:lnTo>
                  <a:lnTo>
                    <a:pt x="10366248" y="2371217"/>
                  </a:lnTo>
                  <a:lnTo>
                    <a:pt x="10372598" y="2371217"/>
                  </a:lnTo>
                  <a:cubicBezTo>
                    <a:pt x="10372598" y="2453005"/>
                    <a:pt x="10306050" y="2519299"/>
                    <a:pt x="10224008" y="2519299"/>
                  </a:cubicBezTo>
                  <a:lnTo>
                    <a:pt x="10224008" y="2512949"/>
                  </a:lnTo>
                  <a:lnTo>
                    <a:pt x="10224008" y="2519299"/>
                  </a:lnTo>
                  <a:lnTo>
                    <a:pt x="148590" y="2519299"/>
                  </a:lnTo>
                  <a:lnTo>
                    <a:pt x="148590" y="2512949"/>
                  </a:lnTo>
                  <a:lnTo>
                    <a:pt x="148590" y="2519299"/>
                  </a:lnTo>
                  <a:cubicBezTo>
                    <a:pt x="66548" y="2519299"/>
                    <a:pt x="0" y="2453005"/>
                    <a:pt x="0" y="2371217"/>
                  </a:cubicBezTo>
                  <a:lnTo>
                    <a:pt x="0" y="148082"/>
                  </a:lnTo>
                  <a:lnTo>
                    <a:pt x="6350" y="148082"/>
                  </a:lnTo>
                  <a:lnTo>
                    <a:pt x="0" y="148082"/>
                  </a:lnTo>
                  <a:moveTo>
                    <a:pt x="12700" y="148082"/>
                  </a:moveTo>
                  <a:lnTo>
                    <a:pt x="12700" y="2371217"/>
                  </a:lnTo>
                  <a:lnTo>
                    <a:pt x="6350" y="2371217"/>
                  </a:lnTo>
                  <a:lnTo>
                    <a:pt x="12700" y="2371217"/>
                  </a:lnTo>
                  <a:cubicBezTo>
                    <a:pt x="12700" y="2445893"/>
                    <a:pt x="73533" y="2506599"/>
                    <a:pt x="148590" y="2506599"/>
                  </a:cubicBezTo>
                  <a:lnTo>
                    <a:pt x="10224008" y="2506599"/>
                  </a:lnTo>
                  <a:cubicBezTo>
                    <a:pt x="10299064" y="2506599"/>
                    <a:pt x="10359898" y="2446020"/>
                    <a:pt x="10359898" y="2371217"/>
                  </a:cubicBezTo>
                  <a:lnTo>
                    <a:pt x="10359898" y="148082"/>
                  </a:lnTo>
                  <a:cubicBezTo>
                    <a:pt x="10359898" y="73406"/>
                    <a:pt x="10299064" y="12700"/>
                    <a:pt x="10224008" y="12700"/>
                  </a:cubicBezTo>
                  <a:lnTo>
                    <a:pt x="148590" y="12700"/>
                  </a:lnTo>
                  <a:lnTo>
                    <a:pt x="148590" y="6350"/>
                  </a:lnTo>
                  <a:lnTo>
                    <a:pt x="148590" y="12700"/>
                  </a:lnTo>
                  <a:cubicBezTo>
                    <a:pt x="73533" y="12700"/>
                    <a:pt x="12700" y="73279"/>
                    <a:pt x="12700" y="148082"/>
                  </a:cubicBezTo>
                  <a:close/>
                </a:path>
              </a:pathLst>
            </a:custGeom>
            <a:solidFill>
              <a:srgbClr val="194A99"/>
            </a:solidFill>
          </p:spPr>
        </p:sp>
      </p:grpSp>
      <p:grpSp>
        <p:nvGrpSpPr>
          <p:cNvPr id="11" name="Group 11"/>
          <p:cNvGrpSpPr/>
          <p:nvPr/>
        </p:nvGrpSpPr>
        <p:grpSpPr>
          <a:xfrm>
            <a:off x="1553319" y="2321101"/>
            <a:ext cx="3487639" cy="435769"/>
            <a:chOff x="0" y="0"/>
            <a:chExt cx="4650185" cy="581025"/>
          </a:xfrm>
        </p:grpSpPr>
        <p:sp>
          <p:nvSpPr>
            <p:cNvPr id="12" name="Freeform 12"/>
            <p:cNvSpPr/>
            <p:nvPr/>
          </p:nvSpPr>
          <p:spPr>
            <a:xfrm>
              <a:off x="0" y="0"/>
              <a:ext cx="4650185" cy="581025"/>
            </a:xfrm>
            <a:custGeom>
              <a:avLst/>
              <a:gdLst/>
              <a:ahLst/>
              <a:cxnLst/>
              <a:rect l="l" t="t" r="r" b="b"/>
              <a:pathLst>
                <a:path w="4650185" h="581025">
                  <a:moveTo>
                    <a:pt x="0" y="0"/>
                  </a:moveTo>
                  <a:lnTo>
                    <a:pt x="4650185" y="0"/>
                  </a:lnTo>
                  <a:lnTo>
                    <a:pt x="4650185" y="581025"/>
                  </a:lnTo>
                  <a:lnTo>
                    <a:pt x="0" y="581025"/>
                  </a:lnTo>
                  <a:close/>
                </a:path>
              </a:pathLst>
            </a:custGeom>
            <a:solidFill>
              <a:srgbClr val="000000">
                <a:alpha val="0"/>
              </a:srgbClr>
            </a:solidFill>
          </p:spPr>
        </p:sp>
        <p:sp>
          <p:nvSpPr>
            <p:cNvPr id="13" name="TextBox 13"/>
            <p:cNvSpPr txBox="1"/>
            <p:nvPr/>
          </p:nvSpPr>
          <p:spPr>
            <a:xfrm>
              <a:off x="0" y="9525"/>
              <a:ext cx="4650185" cy="571500"/>
            </a:xfrm>
            <a:prstGeom prst="rect">
              <a:avLst/>
            </a:prstGeom>
          </p:spPr>
          <p:txBody>
            <a:bodyPr lIns="0" tIns="0" rIns="0" bIns="0" rtlCol="0" anchor="t"/>
            <a:lstStyle/>
            <a:p>
              <a:pPr algn="l">
                <a:lnSpc>
                  <a:spcPts val="3375"/>
                </a:lnSpc>
              </a:pPr>
              <a:r>
                <a:rPr lang="en-US" sz="3500">
                  <a:solidFill>
                    <a:srgbClr val="E2E6E9"/>
                  </a:solidFill>
                  <a:latin typeface="Times New Roman"/>
                  <a:ea typeface="Times New Roman"/>
                  <a:cs typeface="Times New Roman"/>
                  <a:sym typeface="Times New Roman"/>
                </a:rPr>
                <a:t>Secure login</a:t>
              </a:r>
            </a:p>
          </p:txBody>
        </p:sp>
      </p:grpSp>
      <p:grpSp>
        <p:nvGrpSpPr>
          <p:cNvPr id="14" name="Group 14"/>
          <p:cNvGrpSpPr/>
          <p:nvPr/>
        </p:nvGrpSpPr>
        <p:grpSpPr>
          <a:xfrm>
            <a:off x="1362968" y="2906032"/>
            <a:ext cx="6517716" cy="892969"/>
            <a:chOff x="0" y="0"/>
            <a:chExt cx="8690288" cy="1190625"/>
          </a:xfrm>
        </p:grpSpPr>
        <p:sp>
          <p:nvSpPr>
            <p:cNvPr id="15" name="Freeform 15"/>
            <p:cNvSpPr/>
            <p:nvPr/>
          </p:nvSpPr>
          <p:spPr>
            <a:xfrm>
              <a:off x="0" y="0"/>
              <a:ext cx="8690288" cy="1190625"/>
            </a:xfrm>
            <a:custGeom>
              <a:avLst/>
              <a:gdLst/>
              <a:ahLst/>
              <a:cxnLst/>
              <a:rect l="l" t="t" r="r" b="b"/>
              <a:pathLst>
                <a:path w="8690288" h="1190625">
                  <a:moveTo>
                    <a:pt x="0" y="0"/>
                  </a:moveTo>
                  <a:lnTo>
                    <a:pt x="8690288" y="0"/>
                  </a:lnTo>
                  <a:lnTo>
                    <a:pt x="8690288" y="1190625"/>
                  </a:lnTo>
                  <a:lnTo>
                    <a:pt x="0" y="1190625"/>
                  </a:lnTo>
                  <a:close/>
                </a:path>
              </a:pathLst>
            </a:custGeom>
            <a:solidFill>
              <a:srgbClr val="000000">
                <a:alpha val="0"/>
              </a:srgbClr>
            </a:solidFill>
          </p:spPr>
        </p:sp>
        <p:sp>
          <p:nvSpPr>
            <p:cNvPr id="16" name="TextBox 16"/>
            <p:cNvSpPr txBox="1"/>
            <p:nvPr/>
          </p:nvSpPr>
          <p:spPr>
            <a:xfrm>
              <a:off x="0" y="-104775"/>
              <a:ext cx="8690288" cy="1295400"/>
            </a:xfrm>
            <a:prstGeom prst="rect">
              <a:avLst/>
            </a:prstGeom>
          </p:spPr>
          <p:txBody>
            <a:bodyPr lIns="0" tIns="0" rIns="0" bIns="0" rtlCol="0" anchor="t"/>
            <a:lstStyle/>
            <a:p>
              <a:pPr algn="l">
                <a:lnSpc>
                  <a:spcPts val="3500"/>
                </a:lnSpc>
              </a:pPr>
              <a:r>
                <a:rPr lang="en-US" sz="2499">
                  <a:solidFill>
                    <a:srgbClr val="E2E6E9"/>
                  </a:solidFill>
                  <a:latin typeface="Times New Roman"/>
                  <a:ea typeface="Times New Roman"/>
                  <a:cs typeface="Times New Roman"/>
                  <a:sym typeface="Times New Roman"/>
                </a:rPr>
                <a:t>Keep your information safe with our secure </a:t>
              </a:r>
            </a:p>
            <a:p>
              <a:pPr algn="l">
                <a:lnSpc>
                  <a:spcPts val="3500"/>
                </a:lnSpc>
              </a:pPr>
              <a:r>
                <a:rPr lang="en-US" sz="2499">
                  <a:solidFill>
                    <a:srgbClr val="E2E6E9"/>
                  </a:solidFill>
                  <a:latin typeface="Times New Roman"/>
                  <a:ea typeface="Times New Roman"/>
                  <a:cs typeface="Times New Roman"/>
                  <a:sym typeface="Times New Roman"/>
                </a:rPr>
                <a:t>       login system.</a:t>
              </a:r>
            </a:p>
          </p:txBody>
        </p:sp>
      </p:grpSp>
      <p:grpSp>
        <p:nvGrpSpPr>
          <p:cNvPr id="17" name="Group 17"/>
          <p:cNvGrpSpPr/>
          <p:nvPr/>
        </p:nvGrpSpPr>
        <p:grpSpPr>
          <a:xfrm>
            <a:off x="9011745" y="4163181"/>
            <a:ext cx="8037611" cy="1809786"/>
            <a:chOff x="0" y="0"/>
            <a:chExt cx="10716815" cy="2413048"/>
          </a:xfrm>
        </p:grpSpPr>
        <p:sp>
          <p:nvSpPr>
            <p:cNvPr id="18" name="Freeform 18"/>
            <p:cNvSpPr/>
            <p:nvPr/>
          </p:nvSpPr>
          <p:spPr>
            <a:xfrm>
              <a:off x="6350" y="6350"/>
              <a:ext cx="10704195" cy="2400300"/>
            </a:xfrm>
            <a:custGeom>
              <a:avLst/>
              <a:gdLst/>
              <a:ahLst/>
              <a:cxnLst/>
              <a:rect l="l" t="t" r="r" b="b"/>
              <a:pathLst>
                <a:path w="10704195" h="2400300">
                  <a:moveTo>
                    <a:pt x="0" y="135636"/>
                  </a:moveTo>
                  <a:cubicBezTo>
                    <a:pt x="0" y="60706"/>
                    <a:pt x="60960" y="0"/>
                    <a:pt x="136271" y="0"/>
                  </a:cubicBezTo>
                  <a:lnTo>
                    <a:pt x="10567924" y="0"/>
                  </a:lnTo>
                  <a:cubicBezTo>
                    <a:pt x="10643235" y="0"/>
                    <a:pt x="10704195" y="60706"/>
                    <a:pt x="10704195" y="135636"/>
                  </a:cubicBezTo>
                  <a:lnTo>
                    <a:pt x="10704195" y="2264664"/>
                  </a:lnTo>
                  <a:cubicBezTo>
                    <a:pt x="10704195" y="2339594"/>
                    <a:pt x="10643235" y="2400300"/>
                    <a:pt x="10567924" y="2400300"/>
                  </a:cubicBezTo>
                  <a:lnTo>
                    <a:pt x="136271" y="2400300"/>
                  </a:lnTo>
                  <a:cubicBezTo>
                    <a:pt x="60960" y="2400300"/>
                    <a:pt x="0" y="2339594"/>
                    <a:pt x="0" y="2264664"/>
                  </a:cubicBezTo>
                  <a:close/>
                </a:path>
              </a:pathLst>
            </a:custGeom>
            <a:solidFill>
              <a:srgbClr val="003180"/>
            </a:solidFill>
          </p:spPr>
        </p:sp>
        <p:sp>
          <p:nvSpPr>
            <p:cNvPr id="19" name="Freeform 19"/>
            <p:cNvSpPr/>
            <p:nvPr/>
          </p:nvSpPr>
          <p:spPr>
            <a:xfrm>
              <a:off x="0" y="0"/>
              <a:ext cx="10716895" cy="2413000"/>
            </a:xfrm>
            <a:custGeom>
              <a:avLst/>
              <a:gdLst/>
              <a:ahLst/>
              <a:cxnLst/>
              <a:rect l="l" t="t" r="r" b="b"/>
              <a:pathLst>
                <a:path w="10716895" h="2413000">
                  <a:moveTo>
                    <a:pt x="0" y="141986"/>
                  </a:moveTo>
                  <a:cubicBezTo>
                    <a:pt x="0" y="63627"/>
                    <a:pt x="63881" y="0"/>
                    <a:pt x="142621" y="0"/>
                  </a:cubicBezTo>
                  <a:lnTo>
                    <a:pt x="10574274" y="0"/>
                  </a:lnTo>
                  <a:lnTo>
                    <a:pt x="10574274" y="6350"/>
                  </a:lnTo>
                  <a:lnTo>
                    <a:pt x="10574274" y="0"/>
                  </a:lnTo>
                  <a:cubicBezTo>
                    <a:pt x="10653014" y="0"/>
                    <a:pt x="10716895" y="63627"/>
                    <a:pt x="10716895" y="141986"/>
                  </a:cubicBezTo>
                  <a:lnTo>
                    <a:pt x="10710545" y="141986"/>
                  </a:lnTo>
                  <a:lnTo>
                    <a:pt x="10716895" y="141986"/>
                  </a:lnTo>
                  <a:lnTo>
                    <a:pt x="10716895" y="2271014"/>
                  </a:lnTo>
                  <a:lnTo>
                    <a:pt x="10710545" y="2271014"/>
                  </a:lnTo>
                  <a:lnTo>
                    <a:pt x="10716895" y="2271014"/>
                  </a:lnTo>
                  <a:cubicBezTo>
                    <a:pt x="10716895" y="2349500"/>
                    <a:pt x="10653014" y="2413000"/>
                    <a:pt x="10574274" y="2413000"/>
                  </a:cubicBezTo>
                  <a:lnTo>
                    <a:pt x="10574274" y="2406650"/>
                  </a:lnTo>
                  <a:lnTo>
                    <a:pt x="10574274" y="2413000"/>
                  </a:lnTo>
                  <a:lnTo>
                    <a:pt x="142621" y="2413000"/>
                  </a:lnTo>
                  <a:lnTo>
                    <a:pt x="142621" y="2406650"/>
                  </a:lnTo>
                  <a:lnTo>
                    <a:pt x="142621" y="2413000"/>
                  </a:lnTo>
                  <a:cubicBezTo>
                    <a:pt x="63881" y="2413000"/>
                    <a:pt x="0" y="2349500"/>
                    <a:pt x="0" y="2271014"/>
                  </a:cubicBezTo>
                  <a:lnTo>
                    <a:pt x="0" y="141986"/>
                  </a:lnTo>
                  <a:lnTo>
                    <a:pt x="6350" y="141986"/>
                  </a:lnTo>
                  <a:lnTo>
                    <a:pt x="0" y="141986"/>
                  </a:lnTo>
                  <a:moveTo>
                    <a:pt x="12700" y="141986"/>
                  </a:moveTo>
                  <a:lnTo>
                    <a:pt x="12700" y="2271014"/>
                  </a:lnTo>
                  <a:lnTo>
                    <a:pt x="6350" y="2271014"/>
                  </a:lnTo>
                  <a:lnTo>
                    <a:pt x="12700" y="2271014"/>
                  </a:lnTo>
                  <a:cubicBezTo>
                    <a:pt x="12700" y="2342388"/>
                    <a:pt x="70866" y="2400300"/>
                    <a:pt x="142621" y="2400300"/>
                  </a:cubicBezTo>
                  <a:lnTo>
                    <a:pt x="10574274" y="2400300"/>
                  </a:lnTo>
                  <a:cubicBezTo>
                    <a:pt x="10646029" y="2400300"/>
                    <a:pt x="10704195" y="2342388"/>
                    <a:pt x="10704195" y="2271014"/>
                  </a:cubicBezTo>
                  <a:lnTo>
                    <a:pt x="10704195" y="141986"/>
                  </a:lnTo>
                  <a:cubicBezTo>
                    <a:pt x="10704068" y="70612"/>
                    <a:pt x="10646029" y="12700"/>
                    <a:pt x="10574274" y="12700"/>
                  </a:cubicBezTo>
                  <a:lnTo>
                    <a:pt x="142621" y="12700"/>
                  </a:lnTo>
                  <a:lnTo>
                    <a:pt x="142621" y="6350"/>
                  </a:lnTo>
                  <a:lnTo>
                    <a:pt x="142621" y="12700"/>
                  </a:lnTo>
                  <a:cubicBezTo>
                    <a:pt x="70866" y="12700"/>
                    <a:pt x="12700" y="70612"/>
                    <a:pt x="12700" y="141986"/>
                  </a:cubicBezTo>
                  <a:close/>
                </a:path>
              </a:pathLst>
            </a:custGeom>
            <a:solidFill>
              <a:srgbClr val="194A99"/>
            </a:solidFill>
          </p:spPr>
        </p:sp>
      </p:grpSp>
      <p:grpSp>
        <p:nvGrpSpPr>
          <p:cNvPr id="20" name="Group 20"/>
          <p:cNvGrpSpPr/>
          <p:nvPr/>
        </p:nvGrpSpPr>
        <p:grpSpPr>
          <a:xfrm>
            <a:off x="9958831" y="4552000"/>
            <a:ext cx="3487639" cy="435769"/>
            <a:chOff x="0" y="0"/>
            <a:chExt cx="4650185" cy="581025"/>
          </a:xfrm>
        </p:grpSpPr>
        <p:sp>
          <p:nvSpPr>
            <p:cNvPr id="21" name="Freeform 21"/>
            <p:cNvSpPr/>
            <p:nvPr/>
          </p:nvSpPr>
          <p:spPr>
            <a:xfrm>
              <a:off x="0" y="0"/>
              <a:ext cx="4650185" cy="581025"/>
            </a:xfrm>
            <a:custGeom>
              <a:avLst/>
              <a:gdLst/>
              <a:ahLst/>
              <a:cxnLst/>
              <a:rect l="l" t="t" r="r" b="b"/>
              <a:pathLst>
                <a:path w="4650185" h="581025">
                  <a:moveTo>
                    <a:pt x="0" y="0"/>
                  </a:moveTo>
                  <a:lnTo>
                    <a:pt x="4650185" y="0"/>
                  </a:lnTo>
                  <a:lnTo>
                    <a:pt x="4650185" y="581025"/>
                  </a:lnTo>
                  <a:lnTo>
                    <a:pt x="0" y="581025"/>
                  </a:lnTo>
                  <a:close/>
                </a:path>
              </a:pathLst>
            </a:custGeom>
            <a:solidFill>
              <a:srgbClr val="000000">
                <a:alpha val="0"/>
              </a:srgbClr>
            </a:solidFill>
          </p:spPr>
        </p:sp>
        <p:sp>
          <p:nvSpPr>
            <p:cNvPr id="22" name="TextBox 22"/>
            <p:cNvSpPr txBox="1"/>
            <p:nvPr/>
          </p:nvSpPr>
          <p:spPr>
            <a:xfrm>
              <a:off x="0" y="57150"/>
              <a:ext cx="4650185" cy="523875"/>
            </a:xfrm>
            <a:prstGeom prst="rect">
              <a:avLst/>
            </a:prstGeom>
          </p:spPr>
          <p:txBody>
            <a:bodyPr lIns="0" tIns="0" rIns="0" bIns="0" rtlCol="0" anchor="t"/>
            <a:lstStyle/>
            <a:p>
              <a:pPr algn="l">
                <a:lnSpc>
                  <a:spcPts val="3374"/>
                </a:lnSpc>
              </a:pPr>
              <a:r>
                <a:rPr lang="en-US" sz="4000">
                  <a:solidFill>
                    <a:srgbClr val="E2E6E9"/>
                  </a:solidFill>
                  <a:latin typeface="Times New Roman"/>
                  <a:ea typeface="Times New Roman"/>
                  <a:cs typeface="Times New Roman"/>
                  <a:sym typeface="Times New Roman"/>
                </a:rPr>
                <a:t>User profiles</a:t>
              </a:r>
            </a:p>
          </p:txBody>
        </p:sp>
      </p:grpSp>
      <p:grpSp>
        <p:nvGrpSpPr>
          <p:cNvPr id="23" name="Group 23"/>
          <p:cNvGrpSpPr/>
          <p:nvPr/>
        </p:nvGrpSpPr>
        <p:grpSpPr>
          <a:xfrm>
            <a:off x="9420249" y="5204114"/>
            <a:ext cx="7451229" cy="446485"/>
            <a:chOff x="0" y="0"/>
            <a:chExt cx="9934972" cy="595313"/>
          </a:xfrm>
        </p:grpSpPr>
        <p:sp>
          <p:nvSpPr>
            <p:cNvPr id="24" name="Freeform 24"/>
            <p:cNvSpPr/>
            <p:nvPr/>
          </p:nvSpPr>
          <p:spPr>
            <a:xfrm>
              <a:off x="0" y="0"/>
              <a:ext cx="9934972" cy="595313"/>
            </a:xfrm>
            <a:custGeom>
              <a:avLst/>
              <a:gdLst/>
              <a:ahLst/>
              <a:cxnLst/>
              <a:rect l="l" t="t" r="r" b="b"/>
              <a:pathLst>
                <a:path w="9934972" h="595313">
                  <a:moveTo>
                    <a:pt x="0" y="0"/>
                  </a:moveTo>
                  <a:lnTo>
                    <a:pt x="9934972" y="0"/>
                  </a:lnTo>
                  <a:lnTo>
                    <a:pt x="9934972" y="595313"/>
                  </a:lnTo>
                  <a:lnTo>
                    <a:pt x="0" y="595313"/>
                  </a:lnTo>
                  <a:close/>
                </a:path>
              </a:pathLst>
            </a:custGeom>
            <a:solidFill>
              <a:srgbClr val="000000">
                <a:alpha val="0"/>
              </a:srgbClr>
            </a:solidFill>
          </p:spPr>
        </p:sp>
        <p:sp>
          <p:nvSpPr>
            <p:cNvPr id="25" name="TextBox 25"/>
            <p:cNvSpPr txBox="1"/>
            <p:nvPr/>
          </p:nvSpPr>
          <p:spPr>
            <a:xfrm>
              <a:off x="0" y="-47625"/>
              <a:ext cx="9934972" cy="642938"/>
            </a:xfrm>
            <a:prstGeom prst="rect">
              <a:avLst/>
            </a:prstGeom>
          </p:spPr>
          <p:txBody>
            <a:bodyPr lIns="0" tIns="0" rIns="0" bIns="0" rtlCol="0" anchor="t"/>
            <a:lstStyle/>
            <a:p>
              <a:pPr algn="l">
                <a:lnSpc>
                  <a:spcPts val="3499"/>
                </a:lnSpc>
              </a:pPr>
              <a:r>
                <a:rPr lang="en-US" sz="3000">
                  <a:solidFill>
                    <a:srgbClr val="E2E6E9"/>
                  </a:solidFill>
                  <a:latin typeface="Times New Roman"/>
                  <a:ea typeface="Times New Roman"/>
                  <a:cs typeface="Times New Roman"/>
                  <a:sym typeface="Times New Roman"/>
                </a:rPr>
                <a:t>Track your adoption history and favorite pets.</a:t>
              </a:r>
            </a:p>
          </p:txBody>
        </p:sp>
      </p:grpSp>
      <p:grpSp>
        <p:nvGrpSpPr>
          <p:cNvPr id="26" name="Group 26"/>
          <p:cNvGrpSpPr/>
          <p:nvPr/>
        </p:nvGrpSpPr>
        <p:grpSpPr>
          <a:xfrm>
            <a:off x="789063" y="6297323"/>
            <a:ext cx="8037611" cy="1635919"/>
            <a:chOff x="0" y="0"/>
            <a:chExt cx="10716815" cy="2181225"/>
          </a:xfrm>
        </p:grpSpPr>
        <p:sp>
          <p:nvSpPr>
            <p:cNvPr id="27" name="Freeform 27"/>
            <p:cNvSpPr/>
            <p:nvPr/>
          </p:nvSpPr>
          <p:spPr>
            <a:xfrm>
              <a:off x="6350" y="6350"/>
              <a:ext cx="10704068" cy="2168525"/>
            </a:xfrm>
            <a:custGeom>
              <a:avLst/>
              <a:gdLst/>
              <a:ahLst/>
              <a:cxnLst/>
              <a:rect l="l" t="t" r="r" b="b"/>
              <a:pathLst>
                <a:path w="10704068" h="2168525">
                  <a:moveTo>
                    <a:pt x="0" y="156210"/>
                  </a:moveTo>
                  <a:cubicBezTo>
                    <a:pt x="0" y="69977"/>
                    <a:pt x="70231" y="0"/>
                    <a:pt x="156972" y="0"/>
                  </a:cubicBezTo>
                  <a:lnTo>
                    <a:pt x="10547096" y="0"/>
                  </a:lnTo>
                  <a:cubicBezTo>
                    <a:pt x="10633837" y="0"/>
                    <a:pt x="10704068" y="69977"/>
                    <a:pt x="10704068" y="156210"/>
                  </a:cubicBezTo>
                  <a:lnTo>
                    <a:pt x="10704068" y="2012315"/>
                  </a:lnTo>
                  <a:cubicBezTo>
                    <a:pt x="10704068" y="2098548"/>
                    <a:pt x="10633837" y="2168525"/>
                    <a:pt x="10547096" y="2168525"/>
                  </a:cubicBezTo>
                  <a:lnTo>
                    <a:pt x="156972" y="2168525"/>
                  </a:lnTo>
                  <a:cubicBezTo>
                    <a:pt x="70231" y="2168525"/>
                    <a:pt x="0" y="2098548"/>
                    <a:pt x="0" y="2012315"/>
                  </a:cubicBezTo>
                  <a:close/>
                </a:path>
              </a:pathLst>
            </a:custGeom>
            <a:solidFill>
              <a:srgbClr val="003180"/>
            </a:solidFill>
          </p:spPr>
        </p:sp>
        <p:sp>
          <p:nvSpPr>
            <p:cNvPr id="28" name="Freeform 28"/>
            <p:cNvSpPr/>
            <p:nvPr/>
          </p:nvSpPr>
          <p:spPr>
            <a:xfrm>
              <a:off x="0" y="0"/>
              <a:ext cx="10716768" cy="2181225"/>
            </a:xfrm>
            <a:custGeom>
              <a:avLst/>
              <a:gdLst/>
              <a:ahLst/>
              <a:cxnLst/>
              <a:rect l="l" t="t" r="r" b="b"/>
              <a:pathLst>
                <a:path w="10716768" h="2181225">
                  <a:moveTo>
                    <a:pt x="0" y="162560"/>
                  </a:moveTo>
                  <a:cubicBezTo>
                    <a:pt x="0" y="72771"/>
                    <a:pt x="73152" y="0"/>
                    <a:pt x="163322" y="0"/>
                  </a:cubicBezTo>
                  <a:lnTo>
                    <a:pt x="10553446" y="0"/>
                  </a:lnTo>
                  <a:lnTo>
                    <a:pt x="10553446" y="6350"/>
                  </a:lnTo>
                  <a:lnTo>
                    <a:pt x="10553446" y="0"/>
                  </a:lnTo>
                  <a:cubicBezTo>
                    <a:pt x="10643615" y="0"/>
                    <a:pt x="10716768" y="72771"/>
                    <a:pt x="10716768" y="162560"/>
                  </a:cubicBezTo>
                  <a:lnTo>
                    <a:pt x="10710418" y="162560"/>
                  </a:lnTo>
                  <a:lnTo>
                    <a:pt x="10716768" y="162560"/>
                  </a:lnTo>
                  <a:lnTo>
                    <a:pt x="10716768" y="2018665"/>
                  </a:lnTo>
                  <a:lnTo>
                    <a:pt x="10710418" y="2018665"/>
                  </a:lnTo>
                  <a:lnTo>
                    <a:pt x="10716768" y="2018665"/>
                  </a:lnTo>
                  <a:cubicBezTo>
                    <a:pt x="10716768" y="2108454"/>
                    <a:pt x="10643615" y="2181225"/>
                    <a:pt x="10553446" y="2181225"/>
                  </a:cubicBezTo>
                  <a:lnTo>
                    <a:pt x="10553446" y="2174875"/>
                  </a:lnTo>
                  <a:lnTo>
                    <a:pt x="10553446" y="2181225"/>
                  </a:lnTo>
                  <a:lnTo>
                    <a:pt x="163322" y="2181225"/>
                  </a:lnTo>
                  <a:lnTo>
                    <a:pt x="163322" y="2174875"/>
                  </a:lnTo>
                  <a:lnTo>
                    <a:pt x="163322" y="2181225"/>
                  </a:lnTo>
                  <a:cubicBezTo>
                    <a:pt x="73152" y="2181225"/>
                    <a:pt x="0" y="2108454"/>
                    <a:pt x="0" y="2018665"/>
                  </a:cubicBezTo>
                  <a:lnTo>
                    <a:pt x="0" y="162560"/>
                  </a:lnTo>
                  <a:lnTo>
                    <a:pt x="6350" y="162560"/>
                  </a:lnTo>
                  <a:lnTo>
                    <a:pt x="0" y="162560"/>
                  </a:lnTo>
                  <a:moveTo>
                    <a:pt x="12700" y="162560"/>
                  </a:moveTo>
                  <a:lnTo>
                    <a:pt x="12700" y="2018665"/>
                  </a:lnTo>
                  <a:lnTo>
                    <a:pt x="6350" y="2018665"/>
                  </a:lnTo>
                  <a:lnTo>
                    <a:pt x="12700" y="2018665"/>
                  </a:lnTo>
                  <a:cubicBezTo>
                    <a:pt x="12700" y="2101469"/>
                    <a:pt x="80137" y="2168525"/>
                    <a:pt x="163322" y="2168525"/>
                  </a:cubicBezTo>
                  <a:lnTo>
                    <a:pt x="10553446" y="2168525"/>
                  </a:lnTo>
                  <a:cubicBezTo>
                    <a:pt x="10636631" y="2168525"/>
                    <a:pt x="10704068" y="2101342"/>
                    <a:pt x="10704068" y="2018665"/>
                  </a:cubicBezTo>
                  <a:lnTo>
                    <a:pt x="10704068" y="162560"/>
                  </a:lnTo>
                  <a:cubicBezTo>
                    <a:pt x="10704068" y="79756"/>
                    <a:pt x="10636631" y="12700"/>
                    <a:pt x="10553446" y="12700"/>
                  </a:cubicBezTo>
                  <a:lnTo>
                    <a:pt x="163322" y="12700"/>
                  </a:lnTo>
                  <a:lnTo>
                    <a:pt x="163322" y="6350"/>
                  </a:lnTo>
                  <a:lnTo>
                    <a:pt x="163322" y="12700"/>
                  </a:lnTo>
                  <a:cubicBezTo>
                    <a:pt x="80137" y="12700"/>
                    <a:pt x="12700" y="79883"/>
                    <a:pt x="12700" y="162560"/>
                  </a:cubicBezTo>
                  <a:close/>
                </a:path>
              </a:pathLst>
            </a:custGeom>
            <a:solidFill>
              <a:srgbClr val="194A99"/>
            </a:solidFill>
          </p:spPr>
        </p:sp>
      </p:grpSp>
      <p:grpSp>
        <p:nvGrpSpPr>
          <p:cNvPr id="29" name="Group 29"/>
          <p:cNvGrpSpPr/>
          <p:nvPr/>
        </p:nvGrpSpPr>
        <p:grpSpPr>
          <a:xfrm>
            <a:off x="1362968" y="6459767"/>
            <a:ext cx="3487639" cy="435769"/>
            <a:chOff x="0" y="0"/>
            <a:chExt cx="4650185" cy="581025"/>
          </a:xfrm>
        </p:grpSpPr>
        <p:sp>
          <p:nvSpPr>
            <p:cNvPr id="30" name="Freeform 30"/>
            <p:cNvSpPr/>
            <p:nvPr/>
          </p:nvSpPr>
          <p:spPr>
            <a:xfrm>
              <a:off x="0" y="0"/>
              <a:ext cx="4650185" cy="581025"/>
            </a:xfrm>
            <a:custGeom>
              <a:avLst/>
              <a:gdLst/>
              <a:ahLst/>
              <a:cxnLst/>
              <a:rect l="l" t="t" r="r" b="b"/>
              <a:pathLst>
                <a:path w="4650185" h="581025">
                  <a:moveTo>
                    <a:pt x="0" y="0"/>
                  </a:moveTo>
                  <a:lnTo>
                    <a:pt x="4650185" y="0"/>
                  </a:lnTo>
                  <a:lnTo>
                    <a:pt x="4650185" y="581025"/>
                  </a:lnTo>
                  <a:lnTo>
                    <a:pt x="0" y="581025"/>
                  </a:lnTo>
                  <a:close/>
                </a:path>
              </a:pathLst>
            </a:custGeom>
            <a:solidFill>
              <a:srgbClr val="000000">
                <a:alpha val="0"/>
              </a:srgbClr>
            </a:solidFill>
          </p:spPr>
        </p:sp>
        <p:sp>
          <p:nvSpPr>
            <p:cNvPr id="31" name="TextBox 31"/>
            <p:cNvSpPr txBox="1"/>
            <p:nvPr/>
          </p:nvSpPr>
          <p:spPr>
            <a:xfrm>
              <a:off x="0" y="57150"/>
              <a:ext cx="4650185" cy="523875"/>
            </a:xfrm>
            <a:prstGeom prst="rect">
              <a:avLst/>
            </a:prstGeom>
          </p:spPr>
          <p:txBody>
            <a:bodyPr lIns="0" tIns="0" rIns="0" bIns="0" rtlCol="0" anchor="t"/>
            <a:lstStyle/>
            <a:p>
              <a:pPr algn="l">
                <a:lnSpc>
                  <a:spcPts val="3374"/>
                </a:lnSpc>
              </a:pPr>
              <a:r>
                <a:rPr lang="en-US" sz="4000" dirty="0" smtClean="0">
                  <a:solidFill>
                    <a:srgbClr val="E2E6E9"/>
                  </a:solidFill>
                  <a:latin typeface="Times New Roman"/>
                  <a:ea typeface="Times New Roman"/>
                  <a:cs typeface="Times New Roman"/>
                  <a:sym typeface="Times New Roman"/>
                </a:rPr>
                <a:t>Filter by type</a:t>
              </a:r>
              <a:endParaRPr lang="en-US" sz="4000" dirty="0">
                <a:solidFill>
                  <a:srgbClr val="E2E6E9"/>
                </a:solidFill>
                <a:latin typeface="Times New Roman"/>
                <a:ea typeface="Times New Roman"/>
                <a:cs typeface="Times New Roman"/>
                <a:sym typeface="Times New Roman"/>
              </a:endParaRPr>
            </a:p>
          </p:txBody>
        </p:sp>
      </p:grpSp>
      <p:grpSp>
        <p:nvGrpSpPr>
          <p:cNvPr id="32" name="Group 32"/>
          <p:cNvGrpSpPr/>
          <p:nvPr/>
        </p:nvGrpSpPr>
        <p:grpSpPr>
          <a:xfrm>
            <a:off x="922907" y="7010441"/>
            <a:ext cx="7451229" cy="446485"/>
            <a:chOff x="0" y="0"/>
            <a:chExt cx="9934972" cy="595313"/>
          </a:xfrm>
        </p:grpSpPr>
        <p:sp>
          <p:nvSpPr>
            <p:cNvPr id="33" name="Freeform 33"/>
            <p:cNvSpPr/>
            <p:nvPr/>
          </p:nvSpPr>
          <p:spPr>
            <a:xfrm>
              <a:off x="0" y="0"/>
              <a:ext cx="9934972" cy="595313"/>
            </a:xfrm>
            <a:custGeom>
              <a:avLst/>
              <a:gdLst/>
              <a:ahLst/>
              <a:cxnLst/>
              <a:rect l="l" t="t" r="r" b="b"/>
              <a:pathLst>
                <a:path w="9934972" h="595313">
                  <a:moveTo>
                    <a:pt x="0" y="0"/>
                  </a:moveTo>
                  <a:lnTo>
                    <a:pt x="9934972" y="0"/>
                  </a:lnTo>
                  <a:lnTo>
                    <a:pt x="9934972" y="595313"/>
                  </a:lnTo>
                  <a:lnTo>
                    <a:pt x="0" y="595313"/>
                  </a:lnTo>
                  <a:close/>
                </a:path>
              </a:pathLst>
            </a:custGeom>
            <a:solidFill>
              <a:srgbClr val="000000">
                <a:alpha val="0"/>
              </a:srgbClr>
            </a:solidFill>
          </p:spPr>
        </p:sp>
        <p:sp>
          <p:nvSpPr>
            <p:cNvPr id="34" name="TextBox 34"/>
            <p:cNvSpPr txBox="1"/>
            <p:nvPr/>
          </p:nvSpPr>
          <p:spPr>
            <a:xfrm>
              <a:off x="0" y="-47625"/>
              <a:ext cx="9934972" cy="642938"/>
            </a:xfrm>
            <a:prstGeom prst="rect">
              <a:avLst/>
            </a:prstGeom>
          </p:spPr>
          <p:txBody>
            <a:bodyPr lIns="0" tIns="0" rIns="0" bIns="0" rtlCol="0" anchor="t"/>
            <a:lstStyle/>
            <a:p>
              <a:pPr algn="l">
                <a:lnSpc>
                  <a:spcPts val="3499"/>
                </a:lnSpc>
              </a:pPr>
              <a:r>
                <a:rPr lang="en-US" sz="3000" dirty="0" smtClean="0">
                  <a:solidFill>
                    <a:srgbClr val="E2E6E9"/>
                  </a:solidFill>
                  <a:latin typeface="Times New Roman"/>
                  <a:ea typeface="Times New Roman"/>
                  <a:cs typeface="Times New Roman"/>
                  <a:sym typeface="Times New Roman"/>
                </a:rPr>
                <a:t>Filter</a:t>
              </a:r>
              <a:r>
                <a:rPr lang="en-US" sz="3000" dirty="0" smtClean="0">
                  <a:solidFill>
                    <a:srgbClr val="E2E6E9"/>
                  </a:solidFill>
                  <a:latin typeface="Times New Roman"/>
                  <a:ea typeface="Times New Roman"/>
                  <a:cs typeface="Times New Roman"/>
                  <a:sym typeface="Times New Roman"/>
                </a:rPr>
                <a:t> pets by type (e.g. cats, dogs)</a:t>
              </a:r>
              <a:endParaRPr lang="en-US" sz="3000" dirty="0">
                <a:solidFill>
                  <a:srgbClr val="E2E6E9"/>
                </a:solidFill>
                <a:latin typeface="Times New Roman"/>
                <a:ea typeface="Times New Roman"/>
                <a:cs typeface="Times New Roman"/>
                <a:sym typeface="Times New Roman"/>
              </a:endParaRPr>
            </a:p>
          </p:txBody>
        </p:sp>
      </p:grpSp>
      <p:grpSp>
        <p:nvGrpSpPr>
          <p:cNvPr id="35" name="Group 35"/>
          <p:cNvGrpSpPr/>
          <p:nvPr/>
        </p:nvGrpSpPr>
        <p:grpSpPr>
          <a:xfrm>
            <a:off x="9427665" y="7962408"/>
            <a:ext cx="8037611" cy="1809786"/>
            <a:chOff x="0" y="0"/>
            <a:chExt cx="10716815" cy="2413048"/>
          </a:xfrm>
        </p:grpSpPr>
        <p:sp>
          <p:nvSpPr>
            <p:cNvPr id="36" name="Freeform 36"/>
            <p:cNvSpPr/>
            <p:nvPr/>
          </p:nvSpPr>
          <p:spPr>
            <a:xfrm>
              <a:off x="6350" y="6350"/>
              <a:ext cx="10704068" cy="2400427"/>
            </a:xfrm>
            <a:custGeom>
              <a:avLst/>
              <a:gdLst/>
              <a:ahLst/>
              <a:cxnLst/>
              <a:rect l="l" t="t" r="r" b="b"/>
              <a:pathLst>
                <a:path w="10704068" h="2400427">
                  <a:moveTo>
                    <a:pt x="0" y="172974"/>
                  </a:moveTo>
                  <a:cubicBezTo>
                    <a:pt x="0" y="77470"/>
                    <a:pt x="77724" y="0"/>
                    <a:pt x="173609" y="0"/>
                  </a:cubicBezTo>
                  <a:lnTo>
                    <a:pt x="10530459" y="0"/>
                  </a:lnTo>
                  <a:cubicBezTo>
                    <a:pt x="10626344" y="0"/>
                    <a:pt x="10704068" y="77470"/>
                    <a:pt x="10704068" y="172974"/>
                  </a:cubicBezTo>
                  <a:lnTo>
                    <a:pt x="10704068" y="2227453"/>
                  </a:lnTo>
                  <a:cubicBezTo>
                    <a:pt x="10704068" y="2322957"/>
                    <a:pt x="10626344" y="2400427"/>
                    <a:pt x="10530459" y="2400427"/>
                  </a:cubicBezTo>
                  <a:lnTo>
                    <a:pt x="173609" y="2400427"/>
                  </a:lnTo>
                  <a:cubicBezTo>
                    <a:pt x="77724" y="2400300"/>
                    <a:pt x="0" y="2322957"/>
                    <a:pt x="0" y="2227453"/>
                  </a:cubicBezTo>
                  <a:close/>
                </a:path>
              </a:pathLst>
            </a:custGeom>
            <a:solidFill>
              <a:srgbClr val="003180"/>
            </a:solidFill>
          </p:spPr>
        </p:sp>
        <p:sp>
          <p:nvSpPr>
            <p:cNvPr id="37" name="Freeform 37"/>
            <p:cNvSpPr/>
            <p:nvPr/>
          </p:nvSpPr>
          <p:spPr>
            <a:xfrm>
              <a:off x="0" y="0"/>
              <a:ext cx="10716768" cy="2413127"/>
            </a:xfrm>
            <a:custGeom>
              <a:avLst/>
              <a:gdLst/>
              <a:ahLst/>
              <a:cxnLst/>
              <a:rect l="l" t="t" r="r" b="b"/>
              <a:pathLst>
                <a:path w="10716768" h="2413127">
                  <a:moveTo>
                    <a:pt x="0" y="179324"/>
                  </a:moveTo>
                  <a:cubicBezTo>
                    <a:pt x="0" y="80264"/>
                    <a:pt x="80645" y="0"/>
                    <a:pt x="179959" y="0"/>
                  </a:cubicBezTo>
                  <a:lnTo>
                    <a:pt x="10536809" y="0"/>
                  </a:lnTo>
                  <a:lnTo>
                    <a:pt x="10536809" y="6350"/>
                  </a:lnTo>
                  <a:lnTo>
                    <a:pt x="10536809" y="0"/>
                  </a:lnTo>
                  <a:cubicBezTo>
                    <a:pt x="10636250" y="0"/>
                    <a:pt x="10716768" y="80264"/>
                    <a:pt x="10716768" y="179324"/>
                  </a:cubicBezTo>
                  <a:lnTo>
                    <a:pt x="10710418" y="179324"/>
                  </a:lnTo>
                  <a:lnTo>
                    <a:pt x="10716768" y="179324"/>
                  </a:lnTo>
                  <a:lnTo>
                    <a:pt x="10716768" y="2233803"/>
                  </a:lnTo>
                  <a:lnTo>
                    <a:pt x="10710418" y="2233803"/>
                  </a:lnTo>
                  <a:lnTo>
                    <a:pt x="10716768" y="2233803"/>
                  </a:lnTo>
                  <a:cubicBezTo>
                    <a:pt x="10716768" y="2332863"/>
                    <a:pt x="10636123" y="2413127"/>
                    <a:pt x="10536809" y="2413127"/>
                  </a:cubicBezTo>
                  <a:lnTo>
                    <a:pt x="10536809" y="2406777"/>
                  </a:lnTo>
                  <a:lnTo>
                    <a:pt x="10536809" y="2413127"/>
                  </a:lnTo>
                  <a:lnTo>
                    <a:pt x="179959" y="2413127"/>
                  </a:lnTo>
                  <a:lnTo>
                    <a:pt x="179959" y="2406777"/>
                  </a:lnTo>
                  <a:lnTo>
                    <a:pt x="179959" y="2413127"/>
                  </a:lnTo>
                  <a:cubicBezTo>
                    <a:pt x="80645" y="2413000"/>
                    <a:pt x="0" y="2332736"/>
                    <a:pt x="0" y="2233803"/>
                  </a:cubicBezTo>
                  <a:lnTo>
                    <a:pt x="0" y="179324"/>
                  </a:lnTo>
                  <a:lnTo>
                    <a:pt x="6350" y="179324"/>
                  </a:lnTo>
                  <a:lnTo>
                    <a:pt x="0" y="179324"/>
                  </a:lnTo>
                  <a:moveTo>
                    <a:pt x="12700" y="179324"/>
                  </a:moveTo>
                  <a:lnTo>
                    <a:pt x="12700" y="2233803"/>
                  </a:lnTo>
                  <a:lnTo>
                    <a:pt x="6350" y="2233803"/>
                  </a:lnTo>
                  <a:lnTo>
                    <a:pt x="12700" y="2233803"/>
                  </a:lnTo>
                  <a:cubicBezTo>
                    <a:pt x="12700" y="2325751"/>
                    <a:pt x="87630" y="2400300"/>
                    <a:pt x="179959" y="2400300"/>
                  </a:cubicBezTo>
                  <a:lnTo>
                    <a:pt x="10536809" y="2400300"/>
                  </a:lnTo>
                  <a:cubicBezTo>
                    <a:pt x="10629265" y="2400300"/>
                    <a:pt x="10704068" y="2325751"/>
                    <a:pt x="10704068" y="2233676"/>
                  </a:cubicBezTo>
                  <a:lnTo>
                    <a:pt x="10704068" y="179324"/>
                  </a:lnTo>
                  <a:cubicBezTo>
                    <a:pt x="10704068" y="87376"/>
                    <a:pt x="10629138" y="12700"/>
                    <a:pt x="10536809" y="12700"/>
                  </a:cubicBezTo>
                  <a:lnTo>
                    <a:pt x="179959" y="12700"/>
                  </a:lnTo>
                  <a:lnTo>
                    <a:pt x="179959" y="6350"/>
                  </a:lnTo>
                  <a:lnTo>
                    <a:pt x="179959" y="12700"/>
                  </a:lnTo>
                  <a:cubicBezTo>
                    <a:pt x="87630" y="12700"/>
                    <a:pt x="12700" y="87249"/>
                    <a:pt x="12700" y="179324"/>
                  </a:cubicBezTo>
                  <a:close/>
                </a:path>
              </a:pathLst>
            </a:custGeom>
            <a:solidFill>
              <a:srgbClr val="194A99"/>
            </a:solidFill>
          </p:spPr>
        </p:sp>
      </p:grpSp>
      <p:grpSp>
        <p:nvGrpSpPr>
          <p:cNvPr id="38" name="Group 38"/>
          <p:cNvGrpSpPr/>
          <p:nvPr/>
        </p:nvGrpSpPr>
        <p:grpSpPr>
          <a:xfrm>
            <a:off x="9958832" y="8149775"/>
            <a:ext cx="3487639" cy="435769"/>
            <a:chOff x="0" y="0"/>
            <a:chExt cx="4650185" cy="581025"/>
          </a:xfrm>
        </p:grpSpPr>
        <p:sp>
          <p:nvSpPr>
            <p:cNvPr id="39" name="Freeform 39"/>
            <p:cNvSpPr/>
            <p:nvPr/>
          </p:nvSpPr>
          <p:spPr>
            <a:xfrm>
              <a:off x="0" y="0"/>
              <a:ext cx="4650185" cy="581025"/>
            </a:xfrm>
            <a:custGeom>
              <a:avLst/>
              <a:gdLst/>
              <a:ahLst/>
              <a:cxnLst/>
              <a:rect l="l" t="t" r="r" b="b"/>
              <a:pathLst>
                <a:path w="4650185" h="581025">
                  <a:moveTo>
                    <a:pt x="0" y="0"/>
                  </a:moveTo>
                  <a:lnTo>
                    <a:pt x="4650185" y="0"/>
                  </a:lnTo>
                  <a:lnTo>
                    <a:pt x="4650185" y="581025"/>
                  </a:lnTo>
                  <a:lnTo>
                    <a:pt x="0" y="581025"/>
                  </a:lnTo>
                  <a:close/>
                </a:path>
              </a:pathLst>
            </a:custGeom>
            <a:solidFill>
              <a:srgbClr val="000000">
                <a:alpha val="0"/>
              </a:srgbClr>
            </a:solidFill>
          </p:spPr>
        </p:sp>
        <p:sp>
          <p:nvSpPr>
            <p:cNvPr id="40" name="TextBox 40"/>
            <p:cNvSpPr txBox="1"/>
            <p:nvPr/>
          </p:nvSpPr>
          <p:spPr>
            <a:xfrm>
              <a:off x="0" y="57150"/>
              <a:ext cx="4650185" cy="523875"/>
            </a:xfrm>
            <a:prstGeom prst="rect">
              <a:avLst/>
            </a:prstGeom>
          </p:spPr>
          <p:txBody>
            <a:bodyPr lIns="0" tIns="0" rIns="0" bIns="0" rtlCol="0" anchor="t"/>
            <a:lstStyle/>
            <a:p>
              <a:pPr algn="l">
                <a:lnSpc>
                  <a:spcPts val="3374"/>
                </a:lnSpc>
              </a:pPr>
              <a:r>
                <a:rPr lang="en-US" sz="4000">
                  <a:solidFill>
                    <a:srgbClr val="E2E6E9"/>
                  </a:solidFill>
                  <a:latin typeface="Times New Roman"/>
                  <a:ea typeface="Times New Roman"/>
                  <a:cs typeface="Times New Roman"/>
                  <a:sym typeface="Times New Roman"/>
                </a:rPr>
                <a:t>Notifications</a:t>
              </a:r>
            </a:p>
          </p:txBody>
        </p:sp>
      </p:grpSp>
      <p:grpSp>
        <p:nvGrpSpPr>
          <p:cNvPr id="41" name="Group 41"/>
          <p:cNvGrpSpPr/>
          <p:nvPr/>
        </p:nvGrpSpPr>
        <p:grpSpPr>
          <a:xfrm>
            <a:off x="9850216" y="8654982"/>
            <a:ext cx="7514381" cy="904627"/>
            <a:chOff x="0" y="0"/>
            <a:chExt cx="10019175" cy="1206170"/>
          </a:xfrm>
        </p:grpSpPr>
        <p:sp>
          <p:nvSpPr>
            <p:cNvPr id="42" name="Freeform 42"/>
            <p:cNvSpPr/>
            <p:nvPr/>
          </p:nvSpPr>
          <p:spPr>
            <a:xfrm>
              <a:off x="0" y="0"/>
              <a:ext cx="10019175" cy="1206170"/>
            </a:xfrm>
            <a:custGeom>
              <a:avLst/>
              <a:gdLst/>
              <a:ahLst/>
              <a:cxnLst/>
              <a:rect l="l" t="t" r="r" b="b"/>
              <a:pathLst>
                <a:path w="10019175" h="1206170">
                  <a:moveTo>
                    <a:pt x="0" y="0"/>
                  </a:moveTo>
                  <a:lnTo>
                    <a:pt x="10019175" y="0"/>
                  </a:lnTo>
                  <a:lnTo>
                    <a:pt x="10019175" y="1206170"/>
                  </a:lnTo>
                  <a:lnTo>
                    <a:pt x="0" y="1206170"/>
                  </a:lnTo>
                  <a:close/>
                </a:path>
              </a:pathLst>
            </a:custGeom>
            <a:solidFill>
              <a:srgbClr val="000000">
                <a:alpha val="0"/>
              </a:srgbClr>
            </a:solidFill>
          </p:spPr>
        </p:sp>
        <p:sp>
          <p:nvSpPr>
            <p:cNvPr id="43" name="TextBox 43"/>
            <p:cNvSpPr txBox="1"/>
            <p:nvPr/>
          </p:nvSpPr>
          <p:spPr>
            <a:xfrm>
              <a:off x="0" y="-47625"/>
              <a:ext cx="10019175" cy="1253795"/>
            </a:xfrm>
            <a:prstGeom prst="rect">
              <a:avLst/>
            </a:prstGeom>
          </p:spPr>
          <p:txBody>
            <a:bodyPr lIns="0" tIns="0" rIns="0" bIns="0" rtlCol="0" anchor="t"/>
            <a:lstStyle/>
            <a:p>
              <a:pPr algn="l">
                <a:lnSpc>
                  <a:spcPts val="3499"/>
                </a:lnSpc>
              </a:pPr>
              <a:r>
                <a:rPr lang="en-US" sz="3000" dirty="0">
                  <a:solidFill>
                    <a:srgbClr val="E2E6E9"/>
                  </a:solidFill>
                  <a:latin typeface="Times New Roman"/>
                  <a:ea typeface="Times New Roman"/>
                  <a:cs typeface="Times New Roman"/>
                  <a:sym typeface="Times New Roman"/>
                </a:rPr>
                <a:t>Get updates on pet availability and adoption</a:t>
              </a:r>
            </a:p>
            <a:p>
              <a:pPr algn="l">
                <a:lnSpc>
                  <a:spcPts val="3499"/>
                </a:lnSpc>
              </a:pPr>
              <a:r>
                <a:rPr lang="en-US" sz="3000" dirty="0">
                  <a:solidFill>
                    <a:srgbClr val="E2E6E9"/>
                  </a:solidFill>
                  <a:latin typeface="Times New Roman"/>
                  <a:ea typeface="Times New Roman"/>
                  <a:cs typeface="Times New Roman"/>
                  <a:sym typeface="Times New Roman"/>
                </a:rPr>
                <a:t>                     </a:t>
              </a:r>
              <a:r>
                <a:rPr lang="en-US" sz="3000" dirty="0" smtClean="0">
                  <a:solidFill>
                    <a:srgbClr val="E2E6E9"/>
                  </a:solidFill>
                  <a:latin typeface="Times New Roman"/>
                  <a:ea typeface="Times New Roman"/>
                  <a:cs typeface="Times New Roman"/>
                  <a:sym typeface="Times New Roman"/>
                </a:rPr>
                <a:t>process through mail.</a:t>
              </a:r>
              <a:endParaRPr lang="en-US" sz="3000" dirty="0">
                <a:solidFill>
                  <a:srgbClr val="E2E6E9"/>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10438"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grpSp>
        <p:nvGrpSpPr>
          <p:cNvPr id="5" name="Group 5"/>
          <p:cNvGrpSpPr/>
          <p:nvPr/>
        </p:nvGrpSpPr>
        <p:grpSpPr>
          <a:xfrm>
            <a:off x="1045886" y="276629"/>
            <a:ext cx="7471321" cy="933896"/>
            <a:chOff x="0" y="0"/>
            <a:chExt cx="9961762" cy="1245195"/>
          </a:xfrm>
        </p:grpSpPr>
        <p:sp>
          <p:nvSpPr>
            <p:cNvPr id="6" name="Freeform 6"/>
            <p:cNvSpPr/>
            <p:nvPr/>
          </p:nvSpPr>
          <p:spPr>
            <a:xfrm>
              <a:off x="0" y="0"/>
              <a:ext cx="9961762" cy="1245195"/>
            </a:xfrm>
            <a:custGeom>
              <a:avLst/>
              <a:gdLst/>
              <a:ahLst/>
              <a:cxnLst/>
              <a:rect l="l" t="t" r="r" b="b"/>
              <a:pathLst>
                <a:path w="9961762" h="1245195">
                  <a:moveTo>
                    <a:pt x="0" y="0"/>
                  </a:moveTo>
                  <a:lnTo>
                    <a:pt x="9961762" y="0"/>
                  </a:lnTo>
                  <a:lnTo>
                    <a:pt x="9961762" y="1245195"/>
                  </a:lnTo>
                  <a:lnTo>
                    <a:pt x="0" y="1245195"/>
                  </a:lnTo>
                  <a:close/>
                </a:path>
              </a:pathLst>
            </a:custGeom>
            <a:solidFill>
              <a:srgbClr val="000000">
                <a:alpha val="0"/>
              </a:srgbClr>
            </a:solidFill>
          </p:spPr>
        </p:sp>
        <p:sp>
          <p:nvSpPr>
            <p:cNvPr id="7" name="TextBox 7"/>
            <p:cNvSpPr txBox="1"/>
            <p:nvPr/>
          </p:nvSpPr>
          <p:spPr>
            <a:xfrm>
              <a:off x="0" y="-152400"/>
              <a:ext cx="9961762" cy="1397595"/>
            </a:xfrm>
            <a:prstGeom prst="rect">
              <a:avLst/>
            </a:prstGeom>
          </p:spPr>
          <p:txBody>
            <a:bodyPr lIns="0" tIns="0" rIns="0" bIns="0" rtlCol="0" anchor="t"/>
            <a:lstStyle/>
            <a:p>
              <a:pPr algn="l">
                <a:lnSpc>
                  <a:spcPts val="7312"/>
                </a:lnSpc>
              </a:pPr>
              <a:r>
                <a:rPr lang="en-US" sz="5875">
                  <a:solidFill>
                    <a:srgbClr val="F5F0F0"/>
                  </a:solidFill>
                  <a:latin typeface="Times New Roman"/>
                  <a:ea typeface="Times New Roman"/>
                  <a:cs typeface="Times New Roman"/>
                  <a:sym typeface="Times New Roman"/>
                </a:rPr>
                <a:t>Adoption Process</a:t>
              </a:r>
            </a:p>
          </p:txBody>
        </p:sp>
      </p:grpSp>
      <p:grpSp>
        <p:nvGrpSpPr>
          <p:cNvPr id="8" name="Group 8"/>
          <p:cNvGrpSpPr/>
          <p:nvPr/>
        </p:nvGrpSpPr>
        <p:grpSpPr>
          <a:xfrm>
            <a:off x="1153194" y="1571118"/>
            <a:ext cx="233660" cy="1133624"/>
            <a:chOff x="0" y="0"/>
            <a:chExt cx="311547" cy="1511498"/>
          </a:xfrm>
        </p:grpSpPr>
        <p:sp>
          <p:nvSpPr>
            <p:cNvPr id="9" name="Freeform 9"/>
            <p:cNvSpPr/>
            <p:nvPr/>
          </p:nvSpPr>
          <p:spPr>
            <a:xfrm>
              <a:off x="6350" y="6350"/>
              <a:ext cx="298831" cy="1498727"/>
            </a:xfrm>
            <a:custGeom>
              <a:avLst/>
              <a:gdLst/>
              <a:ahLst/>
              <a:cxnLst/>
              <a:rect l="l" t="t" r="r" b="b"/>
              <a:pathLst>
                <a:path w="298831" h="1498727">
                  <a:moveTo>
                    <a:pt x="0" y="154432"/>
                  </a:moveTo>
                  <a:cubicBezTo>
                    <a:pt x="0" y="69215"/>
                    <a:pt x="66929" y="0"/>
                    <a:pt x="149479" y="0"/>
                  </a:cubicBezTo>
                  <a:cubicBezTo>
                    <a:pt x="232029" y="0"/>
                    <a:pt x="298831" y="69215"/>
                    <a:pt x="298831" y="154432"/>
                  </a:cubicBezTo>
                  <a:lnTo>
                    <a:pt x="298831" y="1344295"/>
                  </a:lnTo>
                  <a:cubicBezTo>
                    <a:pt x="298831" y="1429639"/>
                    <a:pt x="231902" y="1498727"/>
                    <a:pt x="149352" y="1498727"/>
                  </a:cubicBezTo>
                  <a:cubicBezTo>
                    <a:pt x="66802" y="1498727"/>
                    <a:pt x="0" y="1429639"/>
                    <a:pt x="0" y="1344295"/>
                  </a:cubicBezTo>
                  <a:close/>
                </a:path>
              </a:pathLst>
            </a:custGeom>
            <a:solidFill>
              <a:srgbClr val="003180"/>
            </a:solidFill>
          </p:spPr>
        </p:sp>
        <p:sp>
          <p:nvSpPr>
            <p:cNvPr id="10" name="Freeform 10"/>
            <p:cNvSpPr/>
            <p:nvPr/>
          </p:nvSpPr>
          <p:spPr>
            <a:xfrm>
              <a:off x="0" y="0"/>
              <a:ext cx="311658" cy="1511554"/>
            </a:xfrm>
            <a:custGeom>
              <a:avLst/>
              <a:gdLst/>
              <a:ahLst/>
              <a:cxnLst/>
              <a:rect l="l" t="t" r="r" b="b"/>
              <a:pathLst>
                <a:path w="311658" h="1511554">
                  <a:moveTo>
                    <a:pt x="0" y="160782"/>
                  </a:moveTo>
                  <a:cubicBezTo>
                    <a:pt x="0" y="72136"/>
                    <a:pt x="69596" y="0"/>
                    <a:pt x="155829" y="0"/>
                  </a:cubicBezTo>
                  <a:cubicBezTo>
                    <a:pt x="157734" y="0"/>
                    <a:pt x="159639" y="889"/>
                    <a:pt x="160782" y="2413"/>
                  </a:cubicBezTo>
                  <a:lnTo>
                    <a:pt x="155829" y="6350"/>
                  </a:lnTo>
                  <a:lnTo>
                    <a:pt x="155829" y="0"/>
                  </a:lnTo>
                  <a:lnTo>
                    <a:pt x="155829" y="6350"/>
                  </a:lnTo>
                  <a:lnTo>
                    <a:pt x="155829" y="0"/>
                  </a:lnTo>
                  <a:cubicBezTo>
                    <a:pt x="242062" y="0"/>
                    <a:pt x="311658" y="72136"/>
                    <a:pt x="311658" y="160782"/>
                  </a:cubicBezTo>
                  <a:lnTo>
                    <a:pt x="311658" y="1350645"/>
                  </a:lnTo>
                  <a:lnTo>
                    <a:pt x="305308" y="1350645"/>
                  </a:lnTo>
                  <a:lnTo>
                    <a:pt x="311658" y="1350645"/>
                  </a:lnTo>
                  <a:cubicBezTo>
                    <a:pt x="311658" y="1439291"/>
                    <a:pt x="242062" y="1511427"/>
                    <a:pt x="155829" y="1511427"/>
                  </a:cubicBezTo>
                  <a:lnTo>
                    <a:pt x="155829" y="1505077"/>
                  </a:lnTo>
                  <a:lnTo>
                    <a:pt x="155829" y="1498727"/>
                  </a:lnTo>
                  <a:lnTo>
                    <a:pt x="155829" y="1505077"/>
                  </a:lnTo>
                  <a:lnTo>
                    <a:pt x="155829" y="1511427"/>
                  </a:lnTo>
                  <a:cubicBezTo>
                    <a:pt x="69596" y="1511554"/>
                    <a:pt x="0" y="1439291"/>
                    <a:pt x="0" y="1350645"/>
                  </a:cubicBezTo>
                  <a:lnTo>
                    <a:pt x="0" y="160782"/>
                  </a:lnTo>
                  <a:lnTo>
                    <a:pt x="6350" y="160782"/>
                  </a:lnTo>
                  <a:lnTo>
                    <a:pt x="0" y="160782"/>
                  </a:lnTo>
                  <a:moveTo>
                    <a:pt x="12700" y="160782"/>
                  </a:moveTo>
                  <a:lnTo>
                    <a:pt x="12700" y="1350645"/>
                  </a:lnTo>
                  <a:lnTo>
                    <a:pt x="6350" y="1350645"/>
                  </a:lnTo>
                  <a:lnTo>
                    <a:pt x="12700" y="1350645"/>
                  </a:lnTo>
                  <a:cubicBezTo>
                    <a:pt x="12700" y="1432687"/>
                    <a:pt x="76962" y="1498727"/>
                    <a:pt x="155829" y="1498727"/>
                  </a:cubicBezTo>
                  <a:cubicBezTo>
                    <a:pt x="159385" y="1498727"/>
                    <a:pt x="162179" y="1501521"/>
                    <a:pt x="162179" y="1505077"/>
                  </a:cubicBezTo>
                  <a:cubicBezTo>
                    <a:pt x="162179" y="1508633"/>
                    <a:pt x="159385" y="1511427"/>
                    <a:pt x="155829" y="1511427"/>
                  </a:cubicBezTo>
                  <a:cubicBezTo>
                    <a:pt x="152273" y="1511427"/>
                    <a:pt x="149479" y="1508633"/>
                    <a:pt x="149479" y="1505077"/>
                  </a:cubicBezTo>
                  <a:cubicBezTo>
                    <a:pt x="149479" y="1501521"/>
                    <a:pt x="152273" y="1498727"/>
                    <a:pt x="155829" y="1498727"/>
                  </a:cubicBezTo>
                  <a:cubicBezTo>
                    <a:pt x="234696" y="1498727"/>
                    <a:pt x="298958" y="1432560"/>
                    <a:pt x="298958" y="1350645"/>
                  </a:cubicBezTo>
                  <a:lnTo>
                    <a:pt x="298958" y="160782"/>
                  </a:lnTo>
                  <a:lnTo>
                    <a:pt x="305308" y="160782"/>
                  </a:lnTo>
                  <a:lnTo>
                    <a:pt x="298958" y="160782"/>
                  </a:lnTo>
                  <a:cubicBezTo>
                    <a:pt x="298831" y="78867"/>
                    <a:pt x="234569" y="12700"/>
                    <a:pt x="155829" y="12700"/>
                  </a:cubicBezTo>
                  <a:cubicBezTo>
                    <a:pt x="153924" y="12700"/>
                    <a:pt x="152019" y="11811"/>
                    <a:pt x="150876" y="10287"/>
                  </a:cubicBezTo>
                  <a:lnTo>
                    <a:pt x="155829" y="6350"/>
                  </a:lnTo>
                  <a:lnTo>
                    <a:pt x="155829" y="12700"/>
                  </a:lnTo>
                  <a:cubicBezTo>
                    <a:pt x="76962" y="12700"/>
                    <a:pt x="12700" y="78867"/>
                    <a:pt x="12700" y="160782"/>
                  </a:cubicBezTo>
                  <a:close/>
                </a:path>
              </a:pathLst>
            </a:custGeom>
            <a:solidFill>
              <a:srgbClr val="194A99"/>
            </a:solidFill>
          </p:spPr>
        </p:sp>
      </p:grpSp>
      <p:grpSp>
        <p:nvGrpSpPr>
          <p:cNvPr id="11" name="Group 11"/>
          <p:cNvGrpSpPr/>
          <p:nvPr/>
        </p:nvGrpSpPr>
        <p:grpSpPr>
          <a:xfrm>
            <a:off x="1765383" y="1603871"/>
            <a:ext cx="3735586" cy="466874"/>
            <a:chOff x="0" y="0"/>
            <a:chExt cx="4980782" cy="622498"/>
          </a:xfrm>
        </p:grpSpPr>
        <p:sp>
          <p:nvSpPr>
            <p:cNvPr id="12" name="Freeform 12"/>
            <p:cNvSpPr/>
            <p:nvPr/>
          </p:nvSpPr>
          <p:spPr>
            <a:xfrm>
              <a:off x="0" y="0"/>
              <a:ext cx="4980782" cy="622498"/>
            </a:xfrm>
            <a:custGeom>
              <a:avLst/>
              <a:gdLst/>
              <a:ahLst/>
              <a:cxnLst/>
              <a:rect l="l" t="t" r="r" b="b"/>
              <a:pathLst>
                <a:path w="4980782" h="622498">
                  <a:moveTo>
                    <a:pt x="0" y="0"/>
                  </a:moveTo>
                  <a:lnTo>
                    <a:pt x="4980782" y="0"/>
                  </a:lnTo>
                  <a:lnTo>
                    <a:pt x="4980782" y="622498"/>
                  </a:lnTo>
                  <a:lnTo>
                    <a:pt x="0" y="622498"/>
                  </a:lnTo>
                  <a:close/>
                </a:path>
              </a:pathLst>
            </a:custGeom>
            <a:solidFill>
              <a:srgbClr val="000000">
                <a:alpha val="0"/>
              </a:srgbClr>
            </a:solidFill>
          </p:spPr>
        </p:sp>
        <p:sp>
          <p:nvSpPr>
            <p:cNvPr id="13" name="TextBox 13"/>
            <p:cNvSpPr txBox="1"/>
            <p:nvPr/>
          </p:nvSpPr>
          <p:spPr>
            <a:xfrm>
              <a:off x="0" y="-19050"/>
              <a:ext cx="4980782" cy="641548"/>
            </a:xfrm>
            <a:prstGeom prst="rect">
              <a:avLst/>
            </a:prstGeom>
          </p:spPr>
          <p:txBody>
            <a:bodyPr lIns="0" tIns="0" rIns="0" bIns="0" rtlCol="0" anchor="t"/>
            <a:lstStyle/>
            <a:p>
              <a:pPr algn="l">
                <a:lnSpc>
                  <a:spcPts val="3624"/>
                </a:lnSpc>
              </a:pPr>
              <a:r>
                <a:rPr lang="en-US" sz="3500">
                  <a:solidFill>
                    <a:srgbClr val="E2E6E9"/>
                  </a:solidFill>
                  <a:latin typeface="Times New Roman"/>
                  <a:ea typeface="Times New Roman"/>
                  <a:cs typeface="Times New Roman"/>
                  <a:sym typeface="Times New Roman"/>
                </a:rPr>
                <a:t>Create an account</a:t>
              </a:r>
            </a:p>
          </p:txBody>
        </p:sp>
      </p:grpSp>
      <p:grpSp>
        <p:nvGrpSpPr>
          <p:cNvPr id="14" name="Group 14"/>
          <p:cNvGrpSpPr/>
          <p:nvPr/>
        </p:nvGrpSpPr>
        <p:grpSpPr>
          <a:xfrm>
            <a:off x="1595114" y="2125102"/>
            <a:ext cx="9530085" cy="639132"/>
            <a:chOff x="0" y="0"/>
            <a:chExt cx="10639595" cy="830407"/>
          </a:xfrm>
        </p:grpSpPr>
        <p:sp>
          <p:nvSpPr>
            <p:cNvPr id="15" name="Freeform 15"/>
            <p:cNvSpPr/>
            <p:nvPr/>
          </p:nvSpPr>
          <p:spPr>
            <a:xfrm>
              <a:off x="0" y="0"/>
              <a:ext cx="10639595" cy="830407"/>
            </a:xfrm>
            <a:custGeom>
              <a:avLst/>
              <a:gdLst/>
              <a:ahLst/>
              <a:cxnLst/>
              <a:rect l="l" t="t" r="r" b="b"/>
              <a:pathLst>
                <a:path w="10639595" h="830407">
                  <a:moveTo>
                    <a:pt x="0" y="0"/>
                  </a:moveTo>
                  <a:lnTo>
                    <a:pt x="10639595" y="0"/>
                  </a:lnTo>
                  <a:lnTo>
                    <a:pt x="10639595" y="830407"/>
                  </a:lnTo>
                  <a:lnTo>
                    <a:pt x="0" y="830407"/>
                  </a:lnTo>
                  <a:close/>
                </a:path>
              </a:pathLst>
            </a:custGeom>
            <a:solidFill>
              <a:srgbClr val="000000">
                <a:alpha val="0"/>
              </a:srgbClr>
            </a:solidFill>
          </p:spPr>
        </p:sp>
        <p:sp>
          <p:nvSpPr>
            <p:cNvPr id="16" name="TextBox 16"/>
            <p:cNvSpPr txBox="1"/>
            <p:nvPr/>
          </p:nvSpPr>
          <p:spPr>
            <a:xfrm>
              <a:off x="0" y="-28575"/>
              <a:ext cx="10639595" cy="858982"/>
            </a:xfrm>
            <a:prstGeom prst="rect">
              <a:avLst/>
            </a:prstGeom>
          </p:spPr>
          <p:txBody>
            <a:bodyPr lIns="0" tIns="0" rIns="0" bIns="0" rtlCol="0" anchor="t"/>
            <a:lstStyle/>
            <a:p>
              <a:pPr algn="l">
                <a:lnSpc>
                  <a:spcPts val="3750"/>
                </a:lnSpc>
              </a:pPr>
              <a:r>
                <a:rPr lang="en-US" sz="3500" dirty="0">
                  <a:solidFill>
                    <a:srgbClr val="E2E6E9"/>
                  </a:solidFill>
                  <a:latin typeface="Times New Roman"/>
                  <a:ea typeface="Times New Roman"/>
                  <a:cs typeface="Times New Roman"/>
                  <a:sym typeface="Times New Roman"/>
                </a:rPr>
                <a:t>Sign up for free to start your adoption journey.</a:t>
              </a:r>
            </a:p>
          </p:txBody>
        </p:sp>
      </p:grpSp>
      <p:grpSp>
        <p:nvGrpSpPr>
          <p:cNvPr id="17" name="Group 17"/>
          <p:cNvGrpSpPr/>
          <p:nvPr/>
        </p:nvGrpSpPr>
        <p:grpSpPr>
          <a:xfrm>
            <a:off x="1648553" y="3313634"/>
            <a:ext cx="233660" cy="1133624"/>
            <a:chOff x="0" y="0"/>
            <a:chExt cx="311547" cy="1511498"/>
          </a:xfrm>
        </p:grpSpPr>
        <p:sp>
          <p:nvSpPr>
            <p:cNvPr id="18" name="Freeform 18"/>
            <p:cNvSpPr/>
            <p:nvPr/>
          </p:nvSpPr>
          <p:spPr>
            <a:xfrm>
              <a:off x="6350" y="6350"/>
              <a:ext cx="298831" cy="1498727"/>
            </a:xfrm>
            <a:custGeom>
              <a:avLst/>
              <a:gdLst/>
              <a:ahLst/>
              <a:cxnLst/>
              <a:rect l="l" t="t" r="r" b="b"/>
              <a:pathLst>
                <a:path w="298831" h="1498727">
                  <a:moveTo>
                    <a:pt x="0" y="154432"/>
                  </a:moveTo>
                  <a:cubicBezTo>
                    <a:pt x="0" y="69215"/>
                    <a:pt x="66929" y="0"/>
                    <a:pt x="149479" y="0"/>
                  </a:cubicBezTo>
                  <a:cubicBezTo>
                    <a:pt x="232029" y="0"/>
                    <a:pt x="298831" y="69215"/>
                    <a:pt x="298831" y="154432"/>
                  </a:cubicBezTo>
                  <a:lnTo>
                    <a:pt x="298831" y="1344295"/>
                  </a:lnTo>
                  <a:cubicBezTo>
                    <a:pt x="298831" y="1429639"/>
                    <a:pt x="231902" y="1498727"/>
                    <a:pt x="149352" y="1498727"/>
                  </a:cubicBezTo>
                  <a:cubicBezTo>
                    <a:pt x="66802" y="1498727"/>
                    <a:pt x="0" y="1429639"/>
                    <a:pt x="0" y="1344295"/>
                  </a:cubicBezTo>
                  <a:close/>
                </a:path>
              </a:pathLst>
            </a:custGeom>
            <a:solidFill>
              <a:srgbClr val="003180"/>
            </a:solidFill>
          </p:spPr>
        </p:sp>
        <p:sp>
          <p:nvSpPr>
            <p:cNvPr id="19" name="Freeform 19"/>
            <p:cNvSpPr/>
            <p:nvPr/>
          </p:nvSpPr>
          <p:spPr>
            <a:xfrm>
              <a:off x="0" y="0"/>
              <a:ext cx="311658" cy="1511554"/>
            </a:xfrm>
            <a:custGeom>
              <a:avLst/>
              <a:gdLst/>
              <a:ahLst/>
              <a:cxnLst/>
              <a:rect l="l" t="t" r="r" b="b"/>
              <a:pathLst>
                <a:path w="311658" h="1511554">
                  <a:moveTo>
                    <a:pt x="0" y="160782"/>
                  </a:moveTo>
                  <a:cubicBezTo>
                    <a:pt x="0" y="72136"/>
                    <a:pt x="69596" y="0"/>
                    <a:pt x="155829" y="0"/>
                  </a:cubicBezTo>
                  <a:cubicBezTo>
                    <a:pt x="157734" y="0"/>
                    <a:pt x="159639" y="889"/>
                    <a:pt x="160782" y="2413"/>
                  </a:cubicBezTo>
                  <a:lnTo>
                    <a:pt x="155829" y="6350"/>
                  </a:lnTo>
                  <a:lnTo>
                    <a:pt x="155829" y="0"/>
                  </a:lnTo>
                  <a:lnTo>
                    <a:pt x="155829" y="6350"/>
                  </a:lnTo>
                  <a:lnTo>
                    <a:pt x="155829" y="0"/>
                  </a:lnTo>
                  <a:cubicBezTo>
                    <a:pt x="242062" y="0"/>
                    <a:pt x="311658" y="72136"/>
                    <a:pt x="311658" y="160782"/>
                  </a:cubicBezTo>
                  <a:lnTo>
                    <a:pt x="311658" y="1350645"/>
                  </a:lnTo>
                  <a:lnTo>
                    <a:pt x="305308" y="1350645"/>
                  </a:lnTo>
                  <a:lnTo>
                    <a:pt x="311658" y="1350645"/>
                  </a:lnTo>
                  <a:cubicBezTo>
                    <a:pt x="311658" y="1439291"/>
                    <a:pt x="242062" y="1511427"/>
                    <a:pt x="155829" y="1511427"/>
                  </a:cubicBezTo>
                  <a:lnTo>
                    <a:pt x="155829" y="1505077"/>
                  </a:lnTo>
                  <a:lnTo>
                    <a:pt x="155829" y="1498727"/>
                  </a:lnTo>
                  <a:lnTo>
                    <a:pt x="155829" y="1505077"/>
                  </a:lnTo>
                  <a:lnTo>
                    <a:pt x="155829" y="1511427"/>
                  </a:lnTo>
                  <a:cubicBezTo>
                    <a:pt x="69596" y="1511554"/>
                    <a:pt x="0" y="1439291"/>
                    <a:pt x="0" y="1350645"/>
                  </a:cubicBezTo>
                  <a:lnTo>
                    <a:pt x="0" y="160782"/>
                  </a:lnTo>
                  <a:lnTo>
                    <a:pt x="6350" y="160782"/>
                  </a:lnTo>
                  <a:lnTo>
                    <a:pt x="0" y="160782"/>
                  </a:lnTo>
                  <a:moveTo>
                    <a:pt x="12700" y="160782"/>
                  </a:moveTo>
                  <a:lnTo>
                    <a:pt x="12700" y="1350645"/>
                  </a:lnTo>
                  <a:lnTo>
                    <a:pt x="6350" y="1350645"/>
                  </a:lnTo>
                  <a:lnTo>
                    <a:pt x="12700" y="1350645"/>
                  </a:lnTo>
                  <a:cubicBezTo>
                    <a:pt x="12700" y="1432687"/>
                    <a:pt x="76962" y="1498727"/>
                    <a:pt x="155829" y="1498727"/>
                  </a:cubicBezTo>
                  <a:cubicBezTo>
                    <a:pt x="159385" y="1498727"/>
                    <a:pt x="162179" y="1501521"/>
                    <a:pt x="162179" y="1505077"/>
                  </a:cubicBezTo>
                  <a:cubicBezTo>
                    <a:pt x="162179" y="1508633"/>
                    <a:pt x="159385" y="1511427"/>
                    <a:pt x="155829" y="1511427"/>
                  </a:cubicBezTo>
                  <a:cubicBezTo>
                    <a:pt x="152273" y="1511427"/>
                    <a:pt x="149479" y="1508633"/>
                    <a:pt x="149479" y="1505077"/>
                  </a:cubicBezTo>
                  <a:cubicBezTo>
                    <a:pt x="149479" y="1501521"/>
                    <a:pt x="152273" y="1498727"/>
                    <a:pt x="155829" y="1498727"/>
                  </a:cubicBezTo>
                  <a:cubicBezTo>
                    <a:pt x="234696" y="1498727"/>
                    <a:pt x="298958" y="1432560"/>
                    <a:pt x="298958" y="1350645"/>
                  </a:cubicBezTo>
                  <a:lnTo>
                    <a:pt x="298958" y="160782"/>
                  </a:lnTo>
                  <a:lnTo>
                    <a:pt x="305308" y="160782"/>
                  </a:lnTo>
                  <a:lnTo>
                    <a:pt x="298958" y="160782"/>
                  </a:lnTo>
                  <a:cubicBezTo>
                    <a:pt x="298831" y="78867"/>
                    <a:pt x="234569" y="12700"/>
                    <a:pt x="155829" y="12700"/>
                  </a:cubicBezTo>
                  <a:cubicBezTo>
                    <a:pt x="153924" y="12700"/>
                    <a:pt x="152019" y="11811"/>
                    <a:pt x="150876" y="10287"/>
                  </a:cubicBezTo>
                  <a:lnTo>
                    <a:pt x="155829" y="6350"/>
                  </a:lnTo>
                  <a:lnTo>
                    <a:pt x="155829" y="12700"/>
                  </a:lnTo>
                  <a:cubicBezTo>
                    <a:pt x="76962" y="12700"/>
                    <a:pt x="12700" y="78867"/>
                    <a:pt x="12700" y="160782"/>
                  </a:cubicBezTo>
                  <a:close/>
                </a:path>
              </a:pathLst>
            </a:custGeom>
            <a:solidFill>
              <a:srgbClr val="194A99"/>
            </a:solidFill>
          </p:spPr>
        </p:sp>
      </p:grpSp>
      <p:grpSp>
        <p:nvGrpSpPr>
          <p:cNvPr id="20" name="Group 20"/>
          <p:cNvGrpSpPr/>
          <p:nvPr/>
        </p:nvGrpSpPr>
        <p:grpSpPr>
          <a:xfrm>
            <a:off x="2086205" y="3022977"/>
            <a:ext cx="3820410" cy="804824"/>
            <a:chOff x="-113099" y="0"/>
            <a:chExt cx="5093881" cy="1073097"/>
          </a:xfrm>
        </p:grpSpPr>
        <p:sp>
          <p:nvSpPr>
            <p:cNvPr id="21" name="Freeform 21"/>
            <p:cNvSpPr/>
            <p:nvPr/>
          </p:nvSpPr>
          <p:spPr>
            <a:xfrm>
              <a:off x="0" y="0"/>
              <a:ext cx="4980782" cy="622498"/>
            </a:xfrm>
            <a:custGeom>
              <a:avLst/>
              <a:gdLst/>
              <a:ahLst/>
              <a:cxnLst/>
              <a:rect l="l" t="t" r="r" b="b"/>
              <a:pathLst>
                <a:path w="4980782" h="622498">
                  <a:moveTo>
                    <a:pt x="0" y="0"/>
                  </a:moveTo>
                  <a:lnTo>
                    <a:pt x="4980782" y="0"/>
                  </a:lnTo>
                  <a:lnTo>
                    <a:pt x="4980782" y="622498"/>
                  </a:lnTo>
                  <a:lnTo>
                    <a:pt x="0" y="622498"/>
                  </a:lnTo>
                  <a:close/>
                </a:path>
              </a:pathLst>
            </a:custGeom>
            <a:solidFill>
              <a:srgbClr val="000000">
                <a:alpha val="0"/>
              </a:srgbClr>
            </a:solidFill>
          </p:spPr>
        </p:sp>
        <p:sp>
          <p:nvSpPr>
            <p:cNvPr id="22" name="TextBox 22"/>
            <p:cNvSpPr txBox="1"/>
            <p:nvPr/>
          </p:nvSpPr>
          <p:spPr>
            <a:xfrm>
              <a:off x="-113099" y="431548"/>
              <a:ext cx="4980782" cy="641549"/>
            </a:xfrm>
            <a:prstGeom prst="rect">
              <a:avLst/>
            </a:prstGeom>
          </p:spPr>
          <p:txBody>
            <a:bodyPr lIns="0" tIns="0" rIns="0" bIns="0" rtlCol="0" anchor="t"/>
            <a:lstStyle/>
            <a:p>
              <a:pPr algn="l">
                <a:lnSpc>
                  <a:spcPts val="3624"/>
                </a:lnSpc>
              </a:pPr>
              <a:r>
                <a:rPr lang="en-US" sz="3500" dirty="0">
                  <a:solidFill>
                    <a:srgbClr val="E2E6E9"/>
                  </a:solidFill>
                  <a:latin typeface="Times New Roman"/>
                  <a:ea typeface="Times New Roman"/>
                  <a:cs typeface="Times New Roman"/>
                  <a:sym typeface="Times New Roman"/>
                </a:rPr>
                <a:t>Choose a pet</a:t>
              </a:r>
            </a:p>
          </p:txBody>
        </p:sp>
      </p:grpSp>
      <p:grpSp>
        <p:nvGrpSpPr>
          <p:cNvPr id="23" name="Group 23"/>
          <p:cNvGrpSpPr/>
          <p:nvPr/>
        </p:nvGrpSpPr>
        <p:grpSpPr>
          <a:xfrm>
            <a:off x="2054199" y="3629765"/>
            <a:ext cx="15935739" cy="861065"/>
            <a:chOff x="-39093" y="0"/>
            <a:chExt cx="21247651" cy="1148087"/>
          </a:xfrm>
        </p:grpSpPr>
        <p:sp>
          <p:nvSpPr>
            <p:cNvPr id="24" name="Freeform 24"/>
            <p:cNvSpPr/>
            <p:nvPr/>
          </p:nvSpPr>
          <p:spPr>
            <a:xfrm>
              <a:off x="0" y="0"/>
              <a:ext cx="21208558" cy="830407"/>
            </a:xfrm>
            <a:custGeom>
              <a:avLst/>
              <a:gdLst/>
              <a:ahLst/>
              <a:cxnLst/>
              <a:rect l="l" t="t" r="r" b="b"/>
              <a:pathLst>
                <a:path w="21208558" h="830407">
                  <a:moveTo>
                    <a:pt x="0" y="0"/>
                  </a:moveTo>
                  <a:lnTo>
                    <a:pt x="21208558" y="0"/>
                  </a:lnTo>
                  <a:lnTo>
                    <a:pt x="21208558" y="830407"/>
                  </a:lnTo>
                  <a:lnTo>
                    <a:pt x="0" y="830407"/>
                  </a:lnTo>
                  <a:close/>
                </a:path>
              </a:pathLst>
            </a:custGeom>
            <a:solidFill>
              <a:srgbClr val="000000">
                <a:alpha val="0"/>
              </a:srgbClr>
            </a:solidFill>
          </p:spPr>
        </p:sp>
        <p:sp>
          <p:nvSpPr>
            <p:cNvPr id="25" name="TextBox 25"/>
            <p:cNvSpPr txBox="1"/>
            <p:nvPr/>
          </p:nvSpPr>
          <p:spPr>
            <a:xfrm>
              <a:off x="-39093" y="289105"/>
              <a:ext cx="21208558" cy="858982"/>
            </a:xfrm>
            <a:prstGeom prst="rect">
              <a:avLst/>
            </a:prstGeom>
          </p:spPr>
          <p:txBody>
            <a:bodyPr lIns="0" tIns="0" rIns="0" bIns="0" rtlCol="0" anchor="t"/>
            <a:lstStyle/>
            <a:p>
              <a:pPr algn="l">
                <a:lnSpc>
                  <a:spcPts val="3750"/>
                </a:lnSpc>
              </a:pPr>
              <a:r>
                <a:rPr lang="en-US" sz="3500" dirty="0">
                  <a:solidFill>
                    <a:srgbClr val="E2E6E9"/>
                  </a:solidFill>
                  <a:latin typeface="Times New Roman"/>
                  <a:ea typeface="Times New Roman"/>
                  <a:cs typeface="Times New Roman"/>
                  <a:sym typeface="Times New Roman"/>
                </a:rPr>
                <a:t>Browse our website and find your perfect match based on your choice and requirements.</a:t>
              </a:r>
            </a:p>
          </p:txBody>
        </p:sp>
      </p:grpSp>
      <p:grpSp>
        <p:nvGrpSpPr>
          <p:cNvPr id="26" name="Group 26"/>
          <p:cNvGrpSpPr/>
          <p:nvPr/>
        </p:nvGrpSpPr>
        <p:grpSpPr>
          <a:xfrm>
            <a:off x="2054199" y="5372773"/>
            <a:ext cx="233660" cy="1133624"/>
            <a:chOff x="0" y="0"/>
            <a:chExt cx="311547" cy="1511498"/>
          </a:xfrm>
        </p:grpSpPr>
        <p:sp>
          <p:nvSpPr>
            <p:cNvPr id="27" name="Freeform 27"/>
            <p:cNvSpPr/>
            <p:nvPr/>
          </p:nvSpPr>
          <p:spPr>
            <a:xfrm>
              <a:off x="6350" y="6350"/>
              <a:ext cx="298831" cy="1498727"/>
            </a:xfrm>
            <a:custGeom>
              <a:avLst/>
              <a:gdLst/>
              <a:ahLst/>
              <a:cxnLst/>
              <a:rect l="l" t="t" r="r" b="b"/>
              <a:pathLst>
                <a:path w="298831" h="1498727">
                  <a:moveTo>
                    <a:pt x="0" y="154432"/>
                  </a:moveTo>
                  <a:cubicBezTo>
                    <a:pt x="0" y="69215"/>
                    <a:pt x="66929" y="0"/>
                    <a:pt x="149479" y="0"/>
                  </a:cubicBezTo>
                  <a:cubicBezTo>
                    <a:pt x="232029" y="0"/>
                    <a:pt x="298831" y="69215"/>
                    <a:pt x="298831" y="154432"/>
                  </a:cubicBezTo>
                  <a:lnTo>
                    <a:pt x="298831" y="1344295"/>
                  </a:lnTo>
                  <a:cubicBezTo>
                    <a:pt x="298831" y="1429639"/>
                    <a:pt x="231902" y="1498727"/>
                    <a:pt x="149352" y="1498727"/>
                  </a:cubicBezTo>
                  <a:cubicBezTo>
                    <a:pt x="66802" y="1498727"/>
                    <a:pt x="0" y="1429639"/>
                    <a:pt x="0" y="1344295"/>
                  </a:cubicBezTo>
                  <a:close/>
                </a:path>
              </a:pathLst>
            </a:custGeom>
            <a:solidFill>
              <a:srgbClr val="003180"/>
            </a:solidFill>
          </p:spPr>
        </p:sp>
        <p:sp>
          <p:nvSpPr>
            <p:cNvPr id="28" name="Freeform 28"/>
            <p:cNvSpPr/>
            <p:nvPr/>
          </p:nvSpPr>
          <p:spPr>
            <a:xfrm>
              <a:off x="0" y="0"/>
              <a:ext cx="311658" cy="1511554"/>
            </a:xfrm>
            <a:custGeom>
              <a:avLst/>
              <a:gdLst/>
              <a:ahLst/>
              <a:cxnLst/>
              <a:rect l="l" t="t" r="r" b="b"/>
              <a:pathLst>
                <a:path w="311658" h="1511554">
                  <a:moveTo>
                    <a:pt x="0" y="160782"/>
                  </a:moveTo>
                  <a:cubicBezTo>
                    <a:pt x="0" y="72136"/>
                    <a:pt x="69596" y="0"/>
                    <a:pt x="155829" y="0"/>
                  </a:cubicBezTo>
                  <a:cubicBezTo>
                    <a:pt x="157734" y="0"/>
                    <a:pt x="159639" y="889"/>
                    <a:pt x="160782" y="2413"/>
                  </a:cubicBezTo>
                  <a:lnTo>
                    <a:pt x="155829" y="6350"/>
                  </a:lnTo>
                  <a:lnTo>
                    <a:pt x="155829" y="0"/>
                  </a:lnTo>
                  <a:lnTo>
                    <a:pt x="155829" y="6350"/>
                  </a:lnTo>
                  <a:lnTo>
                    <a:pt x="155829" y="0"/>
                  </a:lnTo>
                  <a:cubicBezTo>
                    <a:pt x="242062" y="0"/>
                    <a:pt x="311658" y="72136"/>
                    <a:pt x="311658" y="160782"/>
                  </a:cubicBezTo>
                  <a:lnTo>
                    <a:pt x="311658" y="1350645"/>
                  </a:lnTo>
                  <a:lnTo>
                    <a:pt x="305308" y="1350645"/>
                  </a:lnTo>
                  <a:lnTo>
                    <a:pt x="311658" y="1350645"/>
                  </a:lnTo>
                  <a:cubicBezTo>
                    <a:pt x="311658" y="1439291"/>
                    <a:pt x="242062" y="1511427"/>
                    <a:pt x="155829" y="1511427"/>
                  </a:cubicBezTo>
                  <a:lnTo>
                    <a:pt x="155829" y="1505077"/>
                  </a:lnTo>
                  <a:lnTo>
                    <a:pt x="155829" y="1498727"/>
                  </a:lnTo>
                  <a:lnTo>
                    <a:pt x="155829" y="1505077"/>
                  </a:lnTo>
                  <a:lnTo>
                    <a:pt x="155829" y="1511427"/>
                  </a:lnTo>
                  <a:cubicBezTo>
                    <a:pt x="69596" y="1511554"/>
                    <a:pt x="0" y="1439291"/>
                    <a:pt x="0" y="1350645"/>
                  </a:cubicBezTo>
                  <a:lnTo>
                    <a:pt x="0" y="160782"/>
                  </a:lnTo>
                  <a:lnTo>
                    <a:pt x="6350" y="160782"/>
                  </a:lnTo>
                  <a:lnTo>
                    <a:pt x="0" y="160782"/>
                  </a:lnTo>
                  <a:moveTo>
                    <a:pt x="12700" y="160782"/>
                  </a:moveTo>
                  <a:lnTo>
                    <a:pt x="12700" y="1350645"/>
                  </a:lnTo>
                  <a:lnTo>
                    <a:pt x="6350" y="1350645"/>
                  </a:lnTo>
                  <a:lnTo>
                    <a:pt x="12700" y="1350645"/>
                  </a:lnTo>
                  <a:cubicBezTo>
                    <a:pt x="12700" y="1432687"/>
                    <a:pt x="76962" y="1498727"/>
                    <a:pt x="155829" y="1498727"/>
                  </a:cubicBezTo>
                  <a:cubicBezTo>
                    <a:pt x="159385" y="1498727"/>
                    <a:pt x="162179" y="1501521"/>
                    <a:pt x="162179" y="1505077"/>
                  </a:cubicBezTo>
                  <a:cubicBezTo>
                    <a:pt x="162179" y="1508633"/>
                    <a:pt x="159385" y="1511427"/>
                    <a:pt x="155829" y="1511427"/>
                  </a:cubicBezTo>
                  <a:cubicBezTo>
                    <a:pt x="152273" y="1511427"/>
                    <a:pt x="149479" y="1508633"/>
                    <a:pt x="149479" y="1505077"/>
                  </a:cubicBezTo>
                  <a:cubicBezTo>
                    <a:pt x="149479" y="1501521"/>
                    <a:pt x="152273" y="1498727"/>
                    <a:pt x="155829" y="1498727"/>
                  </a:cubicBezTo>
                  <a:cubicBezTo>
                    <a:pt x="234696" y="1498727"/>
                    <a:pt x="298958" y="1432560"/>
                    <a:pt x="298958" y="1350645"/>
                  </a:cubicBezTo>
                  <a:lnTo>
                    <a:pt x="298958" y="160782"/>
                  </a:lnTo>
                  <a:lnTo>
                    <a:pt x="305308" y="160782"/>
                  </a:lnTo>
                  <a:lnTo>
                    <a:pt x="298958" y="160782"/>
                  </a:lnTo>
                  <a:cubicBezTo>
                    <a:pt x="298831" y="78867"/>
                    <a:pt x="234569" y="12700"/>
                    <a:pt x="155829" y="12700"/>
                  </a:cubicBezTo>
                  <a:cubicBezTo>
                    <a:pt x="153924" y="12700"/>
                    <a:pt x="152019" y="11811"/>
                    <a:pt x="150876" y="10287"/>
                  </a:cubicBezTo>
                  <a:lnTo>
                    <a:pt x="155829" y="6350"/>
                  </a:lnTo>
                  <a:lnTo>
                    <a:pt x="155829" y="12700"/>
                  </a:lnTo>
                  <a:cubicBezTo>
                    <a:pt x="76962" y="12700"/>
                    <a:pt x="12700" y="78867"/>
                    <a:pt x="12700" y="160782"/>
                  </a:cubicBezTo>
                  <a:close/>
                </a:path>
              </a:pathLst>
            </a:custGeom>
            <a:solidFill>
              <a:srgbClr val="194A99"/>
            </a:solidFill>
          </p:spPr>
        </p:sp>
      </p:grpSp>
      <p:grpSp>
        <p:nvGrpSpPr>
          <p:cNvPr id="29" name="Group 29"/>
          <p:cNvGrpSpPr/>
          <p:nvPr/>
        </p:nvGrpSpPr>
        <p:grpSpPr>
          <a:xfrm>
            <a:off x="2852543" y="4603657"/>
            <a:ext cx="3948506" cy="1115747"/>
            <a:chOff x="-27909" y="0"/>
            <a:chExt cx="5264674" cy="1487661"/>
          </a:xfrm>
        </p:grpSpPr>
        <p:sp>
          <p:nvSpPr>
            <p:cNvPr id="30" name="Freeform 30"/>
            <p:cNvSpPr/>
            <p:nvPr/>
          </p:nvSpPr>
          <p:spPr>
            <a:xfrm>
              <a:off x="0" y="0"/>
              <a:ext cx="5236765" cy="622498"/>
            </a:xfrm>
            <a:custGeom>
              <a:avLst/>
              <a:gdLst/>
              <a:ahLst/>
              <a:cxnLst/>
              <a:rect l="l" t="t" r="r" b="b"/>
              <a:pathLst>
                <a:path w="5236765" h="622498">
                  <a:moveTo>
                    <a:pt x="0" y="0"/>
                  </a:moveTo>
                  <a:lnTo>
                    <a:pt x="5236765" y="0"/>
                  </a:lnTo>
                  <a:lnTo>
                    <a:pt x="5236765" y="622498"/>
                  </a:lnTo>
                  <a:lnTo>
                    <a:pt x="0" y="622498"/>
                  </a:lnTo>
                  <a:close/>
                </a:path>
              </a:pathLst>
            </a:custGeom>
            <a:solidFill>
              <a:srgbClr val="000000">
                <a:alpha val="0"/>
              </a:srgbClr>
            </a:solidFill>
          </p:spPr>
        </p:sp>
        <p:sp>
          <p:nvSpPr>
            <p:cNvPr id="31" name="TextBox 31"/>
            <p:cNvSpPr txBox="1"/>
            <p:nvPr/>
          </p:nvSpPr>
          <p:spPr>
            <a:xfrm>
              <a:off x="-27909" y="846112"/>
              <a:ext cx="5236765" cy="641549"/>
            </a:xfrm>
            <a:prstGeom prst="rect">
              <a:avLst/>
            </a:prstGeom>
          </p:spPr>
          <p:txBody>
            <a:bodyPr lIns="0" tIns="0" rIns="0" bIns="0" rtlCol="0" anchor="t"/>
            <a:lstStyle/>
            <a:p>
              <a:pPr algn="l">
                <a:lnSpc>
                  <a:spcPts val="3624"/>
                </a:lnSpc>
              </a:pPr>
              <a:r>
                <a:rPr lang="en-US" sz="3500" dirty="0">
                  <a:solidFill>
                    <a:srgbClr val="E2E6E9"/>
                  </a:solidFill>
                  <a:latin typeface="Times New Roman"/>
                  <a:ea typeface="Times New Roman"/>
                  <a:cs typeface="Times New Roman"/>
                  <a:sym typeface="Times New Roman"/>
                </a:rPr>
                <a:t>Complete application</a:t>
              </a:r>
            </a:p>
          </p:txBody>
        </p:sp>
      </p:grpSp>
      <p:grpSp>
        <p:nvGrpSpPr>
          <p:cNvPr id="32" name="Group 32"/>
          <p:cNvGrpSpPr/>
          <p:nvPr/>
        </p:nvGrpSpPr>
        <p:grpSpPr>
          <a:xfrm>
            <a:off x="2873475" y="5363558"/>
            <a:ext cx="10328918" cy="1329832"/>
            <a:chOff x="1419" y="204346"/>
            <a:chExt cx="10038236" cy="1328145"/>
          </a:xfrm>
        </p:grpSpPr>
        <p:sp>
          <p:nvSpPr>
            <p:cNvPr id="33" name="Freeform 33"/>
            <p:cNvSpPr/>
            <p:nvPr/>
          </p:nvSpPr>
          <p:spPr>
            <a:xfrm>
              <a:off x="40565" y="204346"/>
              <a:ext cx="9999090" cy="637382"/>
            </a:xfrm>
            <a:custGeom>
              <a:avLst/>
              <a:gdLst/>
              <a:ahLst/>
              <a:cxnLst/>
              <a:rect l="l" t="t" r="r" b="b"/>
              <a:pathLst>
                <a:path w="9999090" h="637382">
                  <a:moveTo>
                    <a:pt x="0" y="0"/>
                  </a:moveTo>
                  <a:lnTo>
                    <a:pt x="9999090" y="0"/>
                  </a:lnTo>
                  <a:lnTo>
                    <a:pt x="9999090" y="637382"/>
                  </a:lnTo>
                  <a:lnTo>
                    <a:pt x="0" y="637382"/>
                  </a:lnTo>
                  <a:close/>
                </a:path>
              </a:pathLst>
            </a:custGeom>
            <a:solidFill>
              <a:srgbClr val="000000">
                <a:alpha val="0"/>
              </a:srgbClr>
            </a:solidFill>
          </p:spPr>
        </p:sp>
        <p:sp>
          <p:nvSpPr>
            <p:cNvPr id="34" name="TextBox 34"/>
            <p:cNvSpPr txBox="1"/>
            <p:nvPr/>
          </p:nvSpPr>
          <p:spPr>
            <a:xfrm>
              <a:off x="1419" y="866534"/>
              <a:ext cx="9999090" cy="665957"/>
            </a:xfrm>
            <a:prstGeom prst="rect">
              <a:avLst/>
            </a:prstGeom>
          </p:spPr>
          <p:txBody>
            <a:bodyPr lIns="0" tIns="0" rIns="0" bIns="0" rtlCol="0" anchor="t"/>
            <a:lstStyle/>
            <a:p>
              <a:pPr algn="l">
                <a:lnSpc>
                  <a:spcPts val="3750"/>
                </a:lnSpc>
              </a:pPr>
              <a:r>
                <a:rPr lang="en-US" sz="3500" dirty="0">
                  <a:solidFill>
                    <a:srgbClr val="E2E6E9"/>
                  </a:solidFill>
                  <a:latin typeface="Times New Roman"/>
                  <a:ea typeface="Times New Roman"/>
                  <a:cs typeface="Times New Roman"/>
                  <a:sym typeface="Times New Roman"/>
                </a:rPr>
                <a:t>Fill out our simple adoption application form.</a:t>
              </a:r>
            </a:p>
          </p:txBody>
        </p:sp>
      </p:grpSp>
      <p:sp>
        <p:nvSpPr>
          <p:cNvPr id="39" name="Freeform 39"/>
          <p:cNvSpPr/>
          <p:nvPr/>
        </p:nvSpPr>
        <p:spPr>
          <a:xfrm>
            <a:off x="3717169" y="6083568"/>
            <a:ext cx="3735586" cy="466874"/>
          </a:xfrm>
          <a:custGeom>
            <a:avLst/>
            <a:gdLst/>
            <a:ahLst/>
            <a:cxnLst/>
            <a:rect l="l" t="t" r="r" b="b"/>
            <a:pathLst>
              <a:path w="4980782" h="622498">
                <a:moveTo>
                  <a:pt x="0" y="0"/>
                </a:moveTo>
                <a:lnTo>
                  <a:pt x="4980782" y="0"/>
                </a:lnTo>
                <a:lnTo>
                  <a:pt x="4980782" y="622498"/>
                </a:lnTo>
                <a:lnTo>
                  <a:pt x="0" y="622498"/>
                </a:lnTo>
                <a:close/>
              </a:path>
            </a:pathLst>
          </a:custGeom>
          <a:solidFill>
            <a:srgbClr val="000000">
              <a:alpha val="0"/>
            </a:srgbClr>
          </a:solidFill>
        </p:spPr>
      </p:sp>
      <p:sp>
        <p:nvSpPr>
          <p:cNvPr id="42" name="Freeform 42"/>
          <p:cNvSpPr/>
          <p:nvPr/>
        </p:nvSpPr>
        <p:spPr>
          <a:xfrm>
            <a:off x="3422622" y="6668546"/>
            <a:ext cx="14178856" cy="478036"/>
          </a:xfrm>
          <a:custGeom>
            <a:avLst/>
            <a:gdLst/>
            <a:ahLst/>
            <a:cxnLst/>
            <a:rect l="l" t="t" r="r" b="b"/>
            <a:pathLst>
              <a:path w="18905141" h="637382">
                <a:moveTo>
                  <a:pt x="0" y="0"/>
                </a:moveTo>
                <a:lnTo>
                  <a:pt x="18905141" y="0"/>
                </a:lnTo>
                <a:lnTo>
                  <a:pt x="18905141" y="637382"/>
                </a:lnTo>
                <a:lnTo>
                  <a:pt x="0" y="637382"/>
                </a:lnTo>
                <a:close/>
              </a:path>
            </a:pathLst>
          </a:custGeom>
          <a:solidFill>
            <a:srgbClr val="000000">
              <a:alpha val="0"/>
            </a:srgbClr>
          </a:solidFill>
        </p:spPr>
      </p:sp>
      <p:grpSp>
        <p:nvGrpSpPr>
          <p:cNvPr id="44" name="Group 44"/>
          <p:cNvGrpSpPr/>
          <p:nvPr/>
        </p:nvGrpSpPr>
        <p:grpSpPr>
          <a:xfrm>
            <a:off x="2324295" y="7458307"/>
            <a:ext cx="233660" cy="1133624"/>
            <a:chOff x="0" y="0"/>
            <a:chExt cx="311547" cy="1511498"/>
          </a:xfrm>
        </p:grpSpPr>
        <p:sp>
          <p:nvSpPr>
            <p:cNvPr id="45" name="Freeform 45"/>
            <p:cNvSpPr/>
            <p:nvPr/>
          </p:nvSpPr>
          <p:spPr>
            <a:xfrm>
              <a:off x="6350" y="6350"/>
              <a:ext cx="298831" cy="1498727"/>
            </a:xfrm>
            <a:custGeom>
              <a:avLst/>
              <a:gdLst/>
              <a:ahLst/>
              <a:cxnLst/>
              <a:rect l="l" t="t" r="r" b="b"/>
              <a:pathLst>
                <a:path w="298831" h="1498727">
                  <a:moveTo>
                    <a:pt x="0" y="154432"/>
                  </a:moveTo>
                  <a:cubicBezTo>
                    <a:pt x="0" y="69215"/>
                    <a:pt x="66929" y="0"/>
                    <a:pt x="149479" y="0"/>
                  </a:cubicBezTo>
                  <a:cubicBezTo>
                    <a:pt x="232029" y="0"/>
                    <a:pt x="298831" y="69215"/>
                    <a:pt x="298831" y="154432"/>
                  </a:cubicBezTo>
                  <a:lnTo>
                    <a:pt x="298831" y="1344295"/>
                  </a:lnTo>
                  <a:cubicBezTo>
                    <a:pt x="298831" y="1429639"/>
                    <a:pt x="231902" y="1498727"/>
                    <a:pt x="149352" y="1498727"/>
                  </a:cubicBezTo>
                  <a:cubicBezTo>
                    <a:pt x="66802" y="1498727"/>
                    <a:pt x="0" y="1429639"/>
                    <a:pt x="0" y="1344295"/>
                  </a:cubicBezTo>
                  <a:close/>
                </a:path>
              </a:pathLst>
            </a:custGeom>
            <a:solidFill>
              <a:srgbClr val="003180"/>
            </a:solidFill>
          </p:spPr>
        </p:sp>
        <p:sp>
          <p:nvSpPr>
            <p:cNvPr id="46" name="Freeform 46"/>
            <p:cNvSpPr/>
            <p:nvPr/>
          </p:nvSpPr>
          <p:spPr>
            <a:xfrm>
              <a:off x="0" y="0"/>
              <a:ext cx="311658" cy="1511554"/>
            </a:xfrm>
            <a:custGeom>
              <a:avLst/>
              <a:gdLst/>
              <a:ahLst/>
              <a:cxnLst/>
              <a:rect l="l" t="t" r="r" b="b"/>
              <a:pathLst>
                <a:path w="311658" h="1511554">
                  <a:moveTo>
                    <a:pt x="0" y="160782"/>
                  </a:moveTo>
                  <a:cubicBezTo>
                    <a:pt x="0" y="72136"/>
                    <a:pt x="69596" y="0"/>
                    <a:pt x="155829" y="0"/>
                  </a:cubicBezTo>
                  <a:cubicBezTo>
                    <a:pt x="157734" y="0"/>
                    <a:pt x="159639" y="889"/>
                    <a:pt x="160782" y="2413"/>
                  </a:cubicBezTo>
                  <a:lnTo>
                    <a:pt x="155829" y="6350"/>
                  </a:lnTo>
                  <a:lnTo>
                    <a:pt x="155829" y="0"/>
                  </a:lnTo>
                  <a:lnTo>
                    <a:pt x="155829" y="6350"/>
                  </a:lnTo>
                  <a:lnTo>
                    <a:pt x="155829" y="0"/>
                  </a:lnTo>
                  <a:cubicBezTo>
                    <a:pt x="242062" y="0"/>
                    <a:pt x="311658" y="72136"/>
                    <a:pt x="311658" y="160782"/>
                  </a:cubicBezTo>
                  <a:lnTo>
                    <a:pt x="311658" y="1350645"/>
                  </a:lnTo>
                  <a:lnTo>
                    <a:pt x="305308" y="1350645"/>
                  </a:lnTo>
                  <a:lnTo>
                    <a:pt x="311658" y="1350645"/>
                  </a:lnTo>
                  <a:cubicBezTo>
                    <a:pt x="311658" y="1439291"/>
                    <a:pt x="242062" y="1511427"/>
                    <a:pt x="155829" y="1511427"/>
                  </a:cubicBezTo>
                  <a:lnTo>
                    <a:pt x="155829" y="1505077"/>
                  </a:lnTo>
                  <a:lnTo>
                    <a:pt x="155829" y="1498727"/>
                  </a:lnTo>
                  <a:lnTo>
                    <a:pt x="155829" y="1505077"/>
                  </a:lnTo>
                  <a:lnTo>
                    <a:pt x="155829" y="1511427"/>
                  </a:lnTo>
                  <a:cubicBezTo>
                    <a:pt x="69596" y="1511554"/>
                    <a:pt x="0" y="1439291"/>
                    <a:pt x="0" y="1350645"/>
                  </a:cubicBezTo>
                  <a:lnTo>
                    <a:pt x="0" y="160782"/>
                  </a:lnTo>
                  <a:lnTo>
                    <a:pt x="6350" y="160782"/>
                  </a:lnTo>
                  <a:lnTo>
                    <a:pt x="0" y="160782"/>
                  </a:lnTo>
                  <a:moveTo>
                    <a:pt x="12700" y="160782"/>
                  </a:moveTo>
                  <a:lnTo>
                    <a:pt x="12700" y="1350645"/>
                  </a:lnTo>
                  <a:lnTo>
                    <a:pt x="6350" y="1350645"/>
                  </a:lnTo>
                  <a:lnTo>
                    <a:pt x="12700" y="1350645"/>
                  </a:lnTo>
                  <a:cubicBezTo>
                    <a:pt x="12700" y="1432687"/>
                    <a:pt x="76962" y="1498727"/>
                    <a:pt x="155829" y="1498727"/>
                  </a:cubicBezTo>
                  <a:cubicBezTo>
                    <a:pt x="159385" y="1498727"/>
                    <a:pt x="162179" y="1501521"/>
                    <a:pt x="162179" y="1505077"/>
                  </a:cubicBezTo>
                  <a:cubicBezTo>
                    <a:pt x="162179" y="1508633"/>
                    <a:pt x="159385" y="1511427"/>
                    <a:pt x="155829" y="1511427"/>
                  </a:cubicBezTo>
                  <a:cubicBezTo>
                    <a:pt x="152273" y="1511427"/>
                    <a:pt x="149479" y="1508633"/>
                    <a:pt x="149479" y="1505077"/>
                  </a:cubicBezTo>
                  <a:cubicBezTo>
                    <a:pt x="149479" y="1501521"/>
                    <a:pt x="152273" y="1498727"/>
                    <a:pt x="155829" y="1498727"/>
                  </a:cubicBezTo>
                  <a:cubicBezTo>
                    <a:pt x="234696" y="1498727"/>
                    <a:pt x="298958" y="1432560"/>
                    <a:pt x="298958" y="1350645"/>
                  </a:cubicBezTo>
                  <a:lnTo>
                    <a:pt x="298958" y="160782"/>
                  </a:lnTo>
                  <a:lnTo>
                    <a:pt x="305308" y="160782"/>
                  </a:lnTo>
                  <a:lnTo>
                    <a:pt x="298958" y="160782"/>
                  </a:lnTo>
                  <a:cubicBezTo>
                    <a:pt x="298831" y="78867"/>
                    <a:pt x="234569" y="12700"/>
                    <a:pt x="155829" y="12700"/>
                  </a:cubicBezTo>
                  <a:cubicBezTo>
                    <a:pt x="153924" y="12700"/>
                    <a:pt x="152019" y="11811"/>
                    <a:pt x="150876" y="10287"/>
                  </a:cubicBezTo>
                  <a:lnTo>
                    <a:pt x="155829" y="6350"/>
                  </a:lnTo>
                  <a:lnTo>
                    <a:pt x="155829" y="12700"/>
                  </a:lnTo>
                  <a:cubicBezTo>
                    <a:pt x="76962" y="12700"/>
                    <a:pt x="12700" y="78867"/>
                    <a:pt x="12700" y="160782"/>
                  </a:cubicBezTo>
                  <a:close/>
                </a:path>
              </a:pathLst>
            </a:custGeom>
            <a:solidFill>
              <a:srgbClr val="194A99"/>
            </a:solidFill>
          </p:spPr>
        </p:sp>
      </p:grpSp>
      <p:grpSp>
        <p:nvGrpSpPr>
          <p:cNvPr id="47" name="Group 47"/>
          <p:cNvGrpSpPr/>
          <p:nvPr/>
        </p:nvGrpSpPr>
        <p:grpSpPr>
          <a:xfrm>
            <a:off x="2913755" y="7558246"/>
            <a:ext cx="3735586" cy="466874"/>
            <a:chOff x="0" y="0"/>
            <a:chExt cx="4980782" cy="622498"/>
          </a:xfrm>
        </p:grpSpPr>
        <p:sp>
          <p:nvSpPr>
            <p:cNvPr id="48" name="Freeform 48"/>
            <p:cNvSpPr/>
            <p:nvPr/>
          </p:nvSpPr>
          <p:spPr>
            <a:xfrm>
              <a:off x="0" y="0"/>
              <a:ext cx="4980782" cy="622498"/>
            </a:xfrm>
            <a:custGeom>
              <a:avLst/>
              <a:gdLst/>
              <a:ahLst/>
              <a:cxnLst/>
              <a:rect l="l" t="t" r="r" b="b"/>
              <a:pathLst>
                <a:path w="4980782" h="622498">
                  <a:moveTo>
                    <a:pt x="0" y="0"/>
                  </a:moveTo>
                  <a:lnTo>
                    <a:pt x="4980782" y="0"/>
                  </a:lnTo>
                  <a:lnTo>
                    <a:pt x="4980782" y="622498"/>
                  </a:lnTo>
                  <a:lnTo>
                    <a:pt x="0" y="622498"/>
                  </a:lnTo>
                  <a:close/>
                </a:path>
              </a:pathLst>
            </a:custGeom>
            <a:solidFill>
              <a:srgbClr val="000000">
                <a:alpha val="0"/>
              </a:srgbClr>
            </a:solidFill>
          </p:spPr>
        </p:sp>
        <p:sp>
          <p:nvSpPr>
            <p:cNvPr id="49" name="TextBox 49"/>
            <p:cNvSpPr txBox="1"/>
            <p:nvPr/>
          </p:nvSpPr>
          <p:spPr>
            <a:xfrm>
              <a:off x="0" y="-19050"/>
              <a:ext cx="4980782" cy="641548"/>
            </a:xfrm>
            <a:prstGeom prst="rect">
              <a:avLst/>
            </a:prstGeom>
          </p:spPr>
          <p:txBody>
            <a:bodyPr lIns="0" tIns="0" rIns="0" bIns="0" rtlCol="0" anchor="t"/>
            <a:lstStyle/>
            <a:p>
              <a:pPr algn="l">
                <a:lnSpc>
                  <a:spcPts val="3624"/>
                </a:lnSpc>
              </a:pPr>
              <a:r>
                <a:rPr lang="en-US" sz="3500">
                  <a:solidFill>
                    <a:srgbClr val="E2E6E9"/>
                  </a:solidFill>
                  <a:latin typeface="Times New Roman"/>
                  <a:ea typeface="Times New Roman"/>
                  <a:cs typeface="Times New Roman"/>
                  <a:sym typeface="Times New Roman"/>
                </a:rPr>
                <a:t>Finalize adoption</a:t>
              </a:r>
            </a:p>
          </p:txBody>
        </p:sp>
      </p:grpSp>
      <p:grpSp>
        <p:nvGrpSpPr>
          <p:cNvPr id="50" name="Group 50"/>
          <p:cNvGrpSpPr/>
          <p:nvPr/>
        </p:nvGrpSpPr>
        <p:grpSpPr>
          <a:xfrm>
            <a:off x="2833836" y="8154862"/>
            <a:ext cx="9663967" cy="478036"/>
            <a:chOff x="0" y="0"/>
            <a:chExt cx="12885290" cy="637382"/>
          </a:xfrm>
        </p:grpSpPr>
        <p:sp>
          <p:nvSpPr>
            <p:cNvPr id="51" name="Freeform 51"/>
            <p:cNvSpPr/>
            <p:nvPr/>
          </p:nvSpPr>
          <p:spPr>
            <a:xfrm>
              <a:off x="0" y="0"/>
              <a:ext cx="12885290" cy="637382"/>
            </a:xfrm>
            <a:custGeom>
              <a:avLst/>
              <a:gdLst/>
              <a:ahLst/>
              <a:cxnLst/>
              <a:rect l="l" t="t" r="r" b="b"/>
              <a:pathLst>
                <a:path w="12885290" h="637382">
                  <a:moveTo>
                    <a:pt x="0" y="0"/>
                  </a:moveTo>
                  <a:lnTo>
                    <a:pt x="12885290" y="0"/>
                  </a:lnTo>
                  <a:lnTo>
                    <a:pt x="12885290" y="637382"/>
                  </a:lnTo>
                  <a:lnTo>
                    <a:pt x="0" y="637382"/>
                  </a:lnTo>
                  <a:close/>
                </a:path>
              </a:pathLst>
            </a:custGeom>
            <a:solidFill>
              <a:srgbClr val="000000">
                <a:alpha val="0"/>
              </a:srgbClr>
            </a:solidFill>
          </p:spPr>
        </p:sp>
        <p:sp>
          <p:nvSpPr>
            <p:cNvPr id="52" name="TextBox 52"/>
            <p:cNvSpPr txBox="1"/>
            <p:nvPr/>
          </p:nvSpPr>
          <p:spPr>
            <a:xfrm>
              <a:off x="0" y="-28575"/>
              <a:ext cx="12885290" cy="665957"/>
            </a:xfrm>
            <a:prstGeom prst="rect">
              <a:avLst/>
            </a:prstGeom>
          </p:spPr>
          <p:txBody>
            <a:bodyPr lIns="0" tIns="0" rIns="0" bIns="0" rtlCol="0" anchor="t"/>
            <a:lstStyle/>
            <a:p>
              <a:pPr algn="l">
                <a:lnSpc>
                  <a:spcPts val="3750"/>
                </a:lnSpc>
              </a:pPr>
              <a:r>
                <a:rPr lang="en-US" sz="3500">
                  <a:solidFill>
                    <a:srgbClr val="E2E6E9"/>
                  </a:solidFill>
                  <a:latin typeface="Times New Roman"/>
                  <a:ea typeface="Times New Roman"/>
                  <a:cs typeface="Times New Roman"/>
                  <a:sym typeface="Times New Roman"/>
                </a:rPr>
                <a:t>If you decide to keep the pet, finalize the adoption.</a:t>
              </a:r>
            </a:p>
          </p:txBody>
        </p:sp>
      </p:grpSp>
      <p:sp>
        <p:nvSpPr>
          <p:cNvPr id="57" name="Freeform 57"/>
          <p:cNvSpPr/>
          <p:nvPr/>
        </p:nvSpPr>
        <p:spPr>
          <a:xfrm>
            <a:off x="2207725" y="8844770"/>
            <a:ext cx="2429794" cy="654025"/>
          </a:xfrm>
          <a:custGeom>
            <a:avLst/>
            <a:gdLst/>
            <a:ahLst/>
            <a:cxnLst/>
            <a:rect l="l" t="t" r="r" b="b"/>
            <a:pathLst>
              <a:path w="3239725" h="872033">
                <a:moveTo>
                  <a:pt x="0" y="0"/>
                </a:moveTo>
                <a:lnTo>
                  <a:pt x="3239725" y="0"/>
                </a:lnTo>
                <a:lnTo>
                  <a:pt x="3239725" y="872033"/>
                </a:lnTo>
                <a:lnTo>
                  <a:pt x="0" y="872033"/>
                </a:lnTo>
                <a:close/>
              </a:path>
            </a:pathLst>
          </a:custGeom>
          <a:solidFill>
            <a:srgbClr val="000000">
              <a:alpha val="0"/>
            </a:srgbClr>
          </a:solidFill>
        </p:spPr>
      </p:sp>
      <p:sp>
        <p:nvSpPr>
          <p:cNvPr id="60" name="Freeform 60"/>
          <p:cNvSpPr/>
          <p:nvPr/>
        </p:nvSpPr>
        <p:spPr>
          <a:xfrm>
            <a:off x="2171029" y="9429384"/>
            <a:ext cx="6325018" cy="654025"/>
          </a:xfrm>
          <a:custGeom>
            <a:avLst/>
            <a:gdLst/>
            <a:ahLst/>
            <a:cxnLst/>
            <a:rect l="l" t="t" r="r" b="b"/>
            <a:pathLst>
              <a:path w="8433357" h="872033">
                <a:moveTo>
                  <a:pt x="0" y="0"/>
                </a:moveTo>
                <a:lnTo>
                  <a:pt x="8433357" y="0"/>
                </a:lnTo>
                <a:lnTo>
                  <a:pt x="8433357" y="872033"/>
                </a:lnTo>
                <a:lnTo>
                  <a:pt x="0" y="872033"/>
                </a:lnTo>
                <a:close/>
              </a:path>
            </a:pathLst>
          </a:custGeom>
          <a:solidFill>
            <a:srgbClr val="000000">
              <a:alpha val="0"/>
            </a:srgbClr>
          </a:solid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grpSp>
        <p:nvGrpSpPr>
          <p:cNvPr id="7" name="Group 7"/>
          <p:cNvGrpSpPr/>
          <p:nvPr/>
        </p:nvGrpSpPr>
        <p:grpSpPr>
          <a:xfrm>
            <a:off x="955178" y="732088"/>
            <a:ext cx="7913191" cy="858291"/>
            <a:chOff x="0" y="0"/>
            <a:chExt cx="10550922" cy="1144388"/>
          </a:xfrm>
        </p:grpSpPr>
        <p:sp>
          <p:nvSpPr>
            <p:cNvPr id="8" name="Freeform 8"/>
            <p:cNvSpPr/>
            <p:nvPr/>
          </p:nvSpPr>
          <p:spPr>
            <a:xfrm>
              <a:off x="0" y="0"/>
              <a:ext cx="10550922" cy="1144388"/>
            </a:xfrm>
            <a:custGeom>
              <a:avLst/>
              <a:gdLst/>
              <a:ahLst/>
              <a:cxnLst/>
              <a:rect l="l" t="t" r="r" b="b"/>
              <a:pathLst>
                <a:path w="10550922" h="1144388">
                  <a:moveTo>
                    <a:pt x="0" y="0"/>
                  </a:moveTo>
                  <a:lnTo>
                    <a:pt x="10550922" y="0"/>
                  </a:lnTo>
                  <a:lnTo>
                    <a:pt x="10550922" y="1144388"/>
                  </a:lnTo>
                  <a:lnTo>
                    <a:pt x="0" y="1144388"/>
                  </a:lnTo>
                  <a:close/>
                </a:path>
              </a:pathLst>
            </a:custGeom>
            <a:solidFill>
              <a:srgbClr val="000000">
                <a:alpha val="0"/>
              </a:srgbClr>
            </a:solidFill>
          </p:spPr>
        </p:sp>
        <p:sp>
          <p:nvSpPr>
            <p:cNvPr id="9" name="TextBox 9"/>
            <p:cNvSpPr txBox="1"/>
            <p:nvPr/>
          </p:nvSpPr>
          <p:spPr>
            <a:xfrm>
              <a:off x="0" y="-133350"/>
              <a:ext cx="10550922" cy="1277738"/>
            </a:xfrm>
            <a:prstGeom prst="rect">
              <a:avLst/>
            </a:prstGeom>
          </p:spPr>
          <p:txBody>
            <a:bodyPr lIns="0" tIns="0" rIns="0" bIns="0" rtlCol="0" anchor="t"/>
            <a:lstStyle/>
            <a:p>
              <a:pPr algn="l">
                <a:lnSpc>
                  <a:spcPts val="6749"/>
                </a:lnSpc>
              </a:pPr>
              <a:r>
                <a:rPr lang="en-US" sz="5374">
                  <a:solidFill>
                    <a:srgbClr val="F5F0F0"/>
                  </a:solidFill>
                  <a:latin typeface="Times New Roman"/>
                  <a:ea typeface="Times New Roman"/>
                  <a:cs typeface="Times New Roman"/>
                  <a:sym typeface="Times New Roman"/>
                </a:rPr>
                <a:t>User-Friendly Features</a:t>
              </a:r>
            </a:p>
          </p:txBody>
        </p:sp>
      </p:grpSp>
      <p:sp>
        <p:nvSpPr>
          <p:cNvPr id="10" name="Freeform 10" descr="preencoded.png"/>
          <p:cNvSpPr/>
          <p:nvPr/>
        </p:nvSpPr>
        <p:spPr>
          <a:xfrm>
            <a:off x="961281" y="2101900"/>
            <a:ext cx="644127" cy="644129"/>
          </a:xfrm>
          <a:custGeom>
            <a:avLst/>
            <a:gdLst/>
            <a:ahLst/>
            <a:cxnLst/>
            <a:rect l="l" t="t" r="r" b="b"/>
            <a:pathLst>
              <a:path w="644127" h="644129">
                <a:moveTo>
                  <a:pt x="0" y="0"/>
                </a:moveTo>
                <a:lnTo>
                  <a:pt x="644128" y="0"/>
                </a:lnTo>
                <a:lnTo>
                  <a:pt x="644128" y="644129"/>
                </a:lnTo>
                <a:lnTo>
                  <a:pt x="0" y="644129"/>
                </a:lnTo>
                <a:lnTo>
                  <a:pt x="0" y="0"/>
                </a:lnTo>
                <a:close/>
              </a:path>
            </a:pathLst>
          </a:custGeom>
          <a:blipFill>
            <a:blip r:embed="rId7"/>
            <a:stretch>
              <a:fillRect/>
            </a:stretch>
          </a:blipFill>
        </p:spPr>
      </p:sp>
      <p:grpSp>
        <p:nvGrpSpPr>
          <p:cNvPr id="11" name="Group 11"/>
          <p:cNvGrpSpPr/>
          <p:nvPr/>
        </p:nvGrpSpPr>
        <p:grpSpPr>
          <a:xfrm>
            <a:off x="682729" y="3020616"/>
            <a:ext cx="2894410" cy="429071"/>
            <a:chOff x="0" y="0"/>
            <a:chExt cx="3859213" cy="572095"/>
          </a:xfrm>
        </p:grpSpPr>
        <p:sp>
          <p:nvSpPr>
            <p:cNvPr id="12" name="Freeform 12"/>
            <p:cNvSpPr/>
            <p:nvPr/>
          </p:nvSpPr>
          <p:spPr>
            <a:xfrm>
              <a:off x="0" y="0"/>
              <a:ext cx="3859213" cy="572095"/>
            </a:xfrm>
            <a:custGeom>
              <a:avLst/>
              <a:gdLst/>
              <a:ahLst/>
              <a:cxnLst/>
              <a:rect l="l" t="t" r="r" b="b"/>
              <a:pathLst>
                <a:path w="3859213" h="572095">
                  <a:moveTo>
                    <a:pt x="0" y="0"/>
                  </a:moveTo>
                  <a:lnTo>
                    <a:pt x="3859213" y="0"/>
                  </a:lnTo>
                  <a:lnTo>
                    <a:pt x="3859213" y="572095"/>
                  </a:lnTo>
                  <a:lnTo>
                    <a:pt x="0" y="572095"/>
                  </a:lnTo>
                  <a:close/>
                </a:path>
              </a:pathLst>
            </a:custGeom>
            <a:solidFill>
              <a:srgbClr val="000000">
                <a:alpha val="0"/>
              </a:srgbClr>
            </a:solidFill>
          </p:spPr>
        </p:sp>
        <p:sp>
          <p:nvSpPr>
            <p:cNvPr id="13" name="TextBox 13"/>
            <p:cNvSpPr txBox="1"/>
            <p:nvPr/>
          </p:nvSpPr>
          <p:spPr>
            <a:xfrm>
              <a:off x="0" y="9525"/>
              <a:ext cx="3859213" cy="562570"/>
            </a:xfrm>
            <a:prstGeom prst="rect">
              <a:avLst/>
            </a:prstGeom>
          </p:spPr>
          <p:txBody>
            <a:bodyPr lIns="0" tIns="0" rIns="0" bIns="0" rtlCol="0" anchor="t"/>
            <a:lstStyle/>
            <a:p>
              <a:pPr algn="l">
                <a:lnSpc>
                  <a:spcPts val="3375"/>
                </a:lnSpc>
              </a:pPr>
              <a:r>
                <a:rPr lang="en-US" sz="3500">
                  <a:solidFill>
                    <a:srgbClr val="E2E6E9"/>
                  </a:solidFill>
                  <a:latin typeface="Times New Roman"/>
                  <a:ea typeface="Times New Roman"/>
                  <a:cs typeface="Times New Roman"/>
                  <a:sym typeface="Times New Roman"/>
                </a:rPr>
                <a:t>Search filters</a:t>
              </a:r>
            </a:p>
          </p:txBody>
        </p:sp>
      </p:grpSp>
      <p:grpSp>
        <p:nvGrpSpPr>
          <p:cNvPr id="14" name="Group 14"/>
          <p:cNvGrpSpPr/>
          <p:nvPr/>
        </p:nvGrpSpPr>
        <p:grpSpPr>
          <a:xfrm>
            <a:off x="753321" y="3614440"/>
            <a:ext cx="2894410" cy="878681"/>
            <a:chOff x="0" y="0"/>
            <a:chExt cx="3859213" cy="1171575"/>
          </a:xfrm>
        </p:grpSpPr>
        <p:sp>
          <p:nvSpPr>
            <p:cNvPr id="15" name="Freeform 15"/>
            <p:cNvSpPr/>
            <p:nvPr/>
          </p:nvSpPr>
          <p:spPr>
            <a:xfrm>
              <a:off x="0" y="0"/>
              <a:ext cx="3859213" cy="1171575"/>
            </a:xfrm>
            <a:custGeom>
              <a:avLst/>
              <a:gdLst/>
              <a:ahLst/>
              <a:cxnLst/>
              <a:rect l="l" t="t" r="r" b="b"/>
              <a:pathLst>
                <a:path w="3859213" h="1171575">
                  <a:moveTo>
                    <a:pt x="0" y="0"/>
                  </a:moveTo>
                  <a:lnTo>
                    <a:pt x="3859213" y="0"/>
                  </a:lnTo>
                  <a:lnTo>
                    <a:pt x="3859213" y="1171575"/>
                  </a:lnTo>
                  <a:lnTo>
                    <a:pt x="0" y="1171575"/>
                  </a:lnTo>
                  <a:close/>
                </a:path>
              </a:pathLst>
            </a:custGeom>
            <a:solidFill>
              <a:srgbClr val="000000">
                <a:alpha val="0"/>
              </a:srgbClr>
            </a:solidFill>
          </p:spPr>
        </p:sp>
        <p:sp>
          <p:nvSpPr>
            <p:cNvPr id="16" name="TextBox 16"/>
            <p:cNvSpPr txBox="1"/>
            <p:nvPr/>
          </p:nvSpPr>
          <p:spPr>
            <a:xfrm>
              <a:off x="0" y="-47625"/>
              <a:ext cx="3859213" cy="1219200"/>
            </a:xfrm>
            <a:prstGeom prst="rect">
              <a:avLst/>
            </a:prstGeom>
          </p:spPr>
          <p:txBody>
            <a:bodyPr lIns="0" tIns="0" rIns="0" bIns="0" rtlCol="0" anchor="t"/>
            <a:lstStyle/>
            <a:p>
              <a:pPr algn="l">
                <a:lnSpc>
                  <a:spcPts val="3437"/>
                </a:lnSpc>
              </a:pPr>
              <a:r>
                <a:rPr lang="en-US" sz="3000">
                  <a:solidFill>
                    <a:srgbClr val="E2E6E9"/>
                  </a:solidFill>
                  <a:latin typeface="Times New Roman"/>
                  <a:ea typeface="Times New Roman"/>
                  <a:cs typeface="Times New Roman"/>
                  <a:sym typeface="Times New Roman"/>
                </a:rPr>
                <a:t>Find pets by type, age, and size.</a:t>
              </a:r>
            </a:p>
          </p:txBody>
        </p:sp>
      </p:grpSp>
      <p:sp>
        <p:nvSpPr>
          <p:cNvPr id="17" name="Freeform 17" descr="preencoded.png"/>
          <p:cNvSpPr/>
          <p:nvPr/>
        </p:nvSpPr>
        <p:spPr>
          <a:xfrm>
            <a:off x="4790002" y="1998316"/>
            <a:ext cx="644128" cy="644129"/>
          </a:xfrm>
          <a:custGeom>
            <a:avLst/>
            <a:gdLst/>
            <a:ahLst/>
            <a:cxnLst/>
            <a:rect l="l" t="t" r="r" b="b"/>
            <a:pathLst>
              <a:path w="644128" h="644129">
                <a:moveTo>
                  <a:pt x="0" y="0"/>
                </a:moveTo>
                <a:lnTo>
                  <a:pt x="644128" y="0"/>
                </a:lnTo>
                <a:lnTo>
                  <a:pt x="644128" y="644129"/>
                </a:lnTo>
                <a:lnTo>
                  <a:pt x="0" y="644129"/>
                </a:lnTo>
                <a:lnTo>
                  <a:pt x="0" y="0"/>
                </a:lnTo>
                <a:close/>
              </a:path>
            </a:pathLst>
          </a:custGeom>
          <a:blipFill>
            <a:blip r:embed="rId8"/>
            <a:stretch>
              <a:fillRect/>
            </a:stretch>
          </a:blipFill>
        </p:spPr>
      </p:sp>
      <p:grpSp>
        <p:nvGrpSpPr>
          <p:cNvPr id="18" name="Group 18"/>
          <p:cNvGrpSpPr/>
          <p:nvPr/>
        </p:nvGrpSpPr>
        <p:grpSpPr>
          <a:xfrm>
            <a:off x="3986851" y="3020616"/>
            <a:ext cx="2894559" cy="429071"/>
            <a:chOff x="0" y="0"/>
            <a:chExt cx="3859412" cy="572095"/>
          </a:xfrm>
        </p:grpSpPr>
        <p:sp>
          <p:nvSpPr>
            <p:cNvPr id="19" name="Freeform 19"/>
            <p:cNvSpPr/>
            <p:nvPr/>
          </p:nvSpPr>
          <p:spPr>
            <a:xfrm>
              <a:off x="0" y="0"/>
              <a:ext cx="3859412" cy="572095"/>
            </a:xfrm>
            <a:custGeom>
              <a:avLst/>
              <a:gdLst/>
              <a:ahLst/>
              <a:cxnLst/>
              <a:rect l="l" t="t" r="r" b="b"/>
              <a:pathLst>
                <a:path w="3859412" h="572095">
                  <a:moveTo>
                    <a:pt x="0" y="0"/>
                  </a:moveTo>
                  <a:lnTo>
                    <a:pt x="3859412" y="0"/>
                  </a:lnTo>
                  <a:lnTo>
                    <a:pt x="3859412" y="572095"/>
                  </a:lnTo>
                  <a:lnTo>
                    <a:pt x="0" y="572095"/>
                  </a:lnTo>
                  <a:close/>
                </a:path>
              </a:pathLst>
            </a:custGeom>
            <a:solidFill>
              <a:srgbClr val="000000">
                <a:alpha val="0"/>
              </a:srgbClr>
            </a:solidFill>
          </p:spPr>
        </p:sp>
        <p:sp>
          <p:nvSpPr>
            <p:cNvPr id="20" name="TextBox 20"/>
            <p:cNvSpPr txBox="1"/>
            <p:nvPr/>
          </p:nvSpPr>
          <p:spPr>
            <a:xfrm>
              <a:off x="0" y="57150"/>
              <a:ext cx="3859412" cy="514945"/>
            </a:xfrm>
            <a:prstGeom prst="rect">
              <a:avLst/>
            </a:prstGeom>
          </p:spPr>
          <p:txBody>
            <a:bodyPr lIns="0" tIns="0" rIns="0" bIns="0" rtlCol="0" anchor="t"/>
            <a:lstStyle/>
            <a:p>
              <a:pPr algn="l">
                <a:lnSpc>
                  <a:spcPts val="3374"/>
                </a:lnSpc>
              </a:pPr>
              <a:r>
                <a:rPr lang="en-US" sz="4000">
                  <a:solidFill>
                    <a:srgbClr val="E2E6E9"/>
                  </a:solidFill>
                  <a:latin typeface="Times New Roman"/>
                  <a:ea typeface="Times New Roman"/>
                  <a:cs typeface="Times New Roman"/>
                  <a:sym typeface="Times New Roman"/>
                </a:rPr>
                <a:t>Photo gallery</a:t>
              </a:r>
            </a:p>
          </p:txBody>
        </p:sp>
      </p:grpSp>
      <p:grpSp>
        <p:nvGrpSpPr>
          <p:cNvPr id="21" name="Group 21"/>
          <p:cNvGrpSpPr/>
          <p:nvPr/>
        </p:nvGrpSpPr>
        <p:grpSpPr>
          <a:xfrm>
            <a:off x="4125629" y="3561902"/>
            <a:ext cx="2894559" cy="1318022"/>
            <a:chOff x="0" y="0"/>
            <a:chExt cx="3859412" cy="1757363"/>
          </a:xfrm>
        </p:grpSpPr>
        <p:sp>
          <p:nvSpPr>
            <p:cNvPr id="22" name="Freeform 22"/>
            <p:cNvSpPr/>
            <p:nvPr/>
          </p:nvSpPr>
          <p:spPr>
            <a:xfrm>
              <a:off x="0" y="0"/>
              <a:ext cx="3859412" cy="1757363"/>
            </a:xfrm>
            <a:custGeom>
              <a:avLst/>
              <a:gdLst/>
              <a:ahLst/>
              <a:cxnLst/>
              <a:rect l="l" t="t" r="r" b="b"/>
              <a:pathLst>
                <a:path w="3859412" h="1757363">
                  <a:moveTo>
                    <a:pt x="0" y="0"/>
                  </a:moveTo>
                  <a:lnTo>
                    <a:pt x="3859412" y="0"/>
                  </a:lnTo>
                  <a:lnTo>
                    <a:pt x="3859412" y="1757363"/>
                  </a:lnTo>
                  <a:lnTo>
                    <a:pt x="0" y="1757363"/>
                  </a:lnTo>
                  <a:close/>
                </a:path>
              </a:pathLst>
            </a:custGeom>
            <a:solidFill>
              <a:srgbClr val="000000">
                <a:alpha val="0"/>
              </a:srgbClr>
            </a:solidFill>
          </p:spPr>
        </p:sp>
        <p:sp>
          <p:nvSpPr>
            <p:cNvPr id="23" name="TextBox 23"/>
            <p:cNvSpPr txBox="1"/>
            <p:nvPr/>
          </p:nvSpPr>
          <p:spPr>
            <a:xfrm>
              <a:off x="0" y="-47625"/>
              <a:ext cx="3859412" cy="1804988"/>
            </a:xfrm>
            <a:prstGeom prst="rect">
              <a:avLst/>
            </a:prstGeom>
          </p:spPr>
          <p:txBody>
            <a:bodyPr lIns="0" tIns="0" rIns="0" bIns="0" rtlCol="0" anchor="t"/>
            <a:lstStyle/>
            <a:p>
              <a:pPr algn="l">
                <a:lnSpc>
                  <a:spcPts val="3437"/>
                </a:lnSpc>
              </a:pPr>
              <a:r>
                <a:rPr lang="en-US" sz="3000">
                  <a:solidFill>
                    <a:srgbClr val="E2E6E9"/>
                  </a:solidFill>
                  <a:latin typeface="Times New Roman"/>
                  <a:ea typeface="Times New Roman"/>
                  <a:cs typeface="Times New Roman"/>
                  <a:sym typeface="Times New Roman"/>
                </a:rPr>
                <a:t>See photos of each pet to find your perfect match.</a:t>
              </a:r>
            </a:p>
          </p:txBody>
        </p:sp>
      </p:grpSp>
      <p:sp>
        <p:nvSpPr>
          <p:cNvPr id="24" name="Freeform 24" descr="preencoded.png"/>
          <p:cNvSpPr/>
          <p:nvPr/>
        </p:nvSpPr>
        <p:spPr>
          <a:xfrm>
            <a:off x="8218289" y="2001080"/>
            <a:ext cx="644128" cy="644129"/>
          </a:xfrm>
          <a:custGeom>
            <a:avLst/>
            <a:gdLst/>
            <a:ahLst/>
            <a:cxnLst/>
            <a:rect l="l" t="t" r="r" b="b"/>
            <a:pathLst>
              <a:path w="644128" h="644129">
                <a:moveTo>
                  <a:pt x="0" y="0"/>
                </a:moveTo>
                <a:lnTo>
                  <a:pt x="644127" y="0"/>
                </a:lnTo>
                <a:lnTo>
                  <a:pt x="644127" y="644129"/>
                </a:lnTo>
                <a:lnTo>
                  <a:pt x="0" y="644129"/>
                </a:lnTo>
                <a:lnTo>
                  <a:pt x="0" y="0"/>
                </a:lnTo>
                <a:close/>
              </a:path>
            </a:pathLst>
          </a:custGeom>
          <a:blipFill>
            <a:blip r:embed="rId9"/>
            <a:stretch>
              <a:fillRect/>
            </a:stretch>
          </a:blipFill>
        </p:spPr>
      </p:sp>
      <p:grpSp>
        <p:nvGrpSpPr>
          <p:cNvPr id="25" name="Group 25"/>
          <p:cNvGrpSpPr/>
          <p:nvPr/>
        </p:nvGrpSpPr>
        <p:grpSpPr>
          <a:xfrm>
            <a:off x="7986951" y="2918185"/>
            <a:ext cx="2894410" cy="429071"/>
            <a:chOff x="0" y="0"/>
            <a:chExt cx="3859213" cy="572095"/>
          </a:xfrm>
        </p:grpSpPr>
        <p:sp>
          <p:nvSpPr>
            <p:cNvPr id="26" name="Freeform 26"/>
            <p:cNvSpPr/>
            <p:nvPr/>
          </p:nvSpPr>
          <p:spPr>
            <a:xfrm>
              <a:off x="0" y="0"/>
              <a:ext cx="3859213" cy="572095"/>
            </a:xfrm>
            <a:custGeom>
              <a:avLst/>
              <a:gdLst/>
              <a:ahLst/>
              <a:cxnLst/>
              <a:rect l="l" t="t" r="r" b="b"/>
              <a:pathLst>
                <a:path w="3859213" h="572095">
                  <a:moveTo>
                    <a:pt x="0" y="0"/>
                  </a:moveTo>
                  <a:lnTo>
                    <a:pt x="3859213" y="0"/>
                  </a:lnTo>
                  <a:lnTo>
                    <a:pt x="3859213" y="572095"/>
                  </a:lnTo>
                  <a:lnTo>
                    <a:pt x="0" y="572095"/>
                  </a:lnTo>
                  <a:close/>
                </a:path>
              </a:pathLst>
            </a:custGeom>
            <a:solidFill>
              <a:srgbClr val="000000">
                <a:alpha val="0"/>
              </a:srgbClr>
            </a:solidFill>
          </p:spPr>
        </p:sp>
        <p:sp>
          <p:nvSpPr>
            <p:cNvPr id="27" name="TextBox 27"/>
            <p:cNvSpPr txBox="1"/>
            <p:nvPr/>
          </p:nvSpPr>
          <p:spPr>
            <a:xfrm>
              <a:off x="0" y="57150"/>
              <a:ext cx="3859213" cy="514945"/>
            </a:xfrm>
            <a:prstGeom prst="rect">
              <a:avLst/>
            </a:prstGeom>
          </p:spPr>
          <p:txBody>
            <a:bodyPr lIns="0" tIns="0" rIns="0" bIns="0" rtlCol="0" anchor="t"/>
            <a:lstStyle/>
            <a:p>
              <a:pPr algn="l">
                <a:lnSpc>
                  <a:spcPts val="3374"/>
                </a:lnSpc>
              </a:pPr>
              <a:r>
                <a:rPr lang="en-US" sz="4000">
                  <a:solidFill>
                    <a:srgbClr val="E2E6E9"/>
                  </a:solidFill>
                  <a:latin typeface="Times New Roman"/>
                  <a:ea typeface="Times New Roman"/>
                  <a:cs typeface="Times New Roman"/>
                  <a:sym typeface="Times New Roman"/>
                </a:rPr>
                <a:t>Pet profiles</a:t>
              </a:r>
            </a:p>
          </p:txBody>
        </p:sp>
      </p:grpSp>
      <p:grpSp>
        <p:nvGrpSpPr>
          <p:cNvPr id="28" name="Group 28"/>
          <p:cNvGrpSpPr/>
          <p:nvPr/>
        </p:nvGrpSpPr>
        <p:grpSpPr>
          <a:xfrm>
            <a:off x="7881096" y="3473724"/>
            <a:ext cx="2894410" cy="1757362"/>
            <a:chOff x="0" y="0"/>
            <a:chExt cx="3859213" cy="2343150"/>
          </a:xfrm>
        </p:grpSpPr>
        <p:sp>
          <p:nvSpPr>
            <p:cNvPr id="29" name="Freeform 29"/>
            <p:cNvSpPr/>
            <p:nvPr/>
          </p:nvSpPr>
          <p:spPr>
            <a:xfrm>
              <a:off x="0" y="0"/>
              <a:ext cx="3859213" cy="2343150"/>
            </a:xfrm>
            <a:custGeom>
              <a:avLst/>
              <a:gdLst/>
              <a:ahLst/>
              <a:cxnLst/>
              <a:rect l="l" t="t" r="r" b="b"/>
              <a:pathLst>
                <a:path w="3859213" h="2343150">
                  <a:moveTo>
                    <a:pt x="0" y="0"/>
                  </a:moveTo>
                  <a:lnTo>
                    <a:pt x="3859213" y="0"/>
                  </a:lnTo>
                  <a:lnTo>
                    <a:pt x="3859213" y="2343150"/>
                  </a:lnTo>
                  <a:lnTo>
                    <a:pt x="0" y="2343150"/>
                  </a:lnTo>
                  <a:close/>
                </a:path>
              </a:pathLst>
            </a:custGeom>
            <a:solidFill>
              <a:srgbClr val="000000">
                <a:alpha val="0"/>
              </a:srgbClr>
            </a:solidFill>
          </p:spPr>
        </p:sp>
        <p:sp>
          <p:nvSpPr>
            <p:cNvPr id="30" name="TextBox 30"/>
            <p:cNvSpPr txBox="1"/>
            <p:nvPr/>
          </p:nvSpPr>
          <p:spPr>
            <a:xfrm>
              <a:off x="0" y="-47625"/>
              <a:ext cx="3859213" cy="2390775"/>
            </a:xfrm>
            <a:prstGeom prst="rect">
              <a:avLst/>
            </a:prstGeom>
          </p:spPr>
          <p:txBody>
            <a:bodyPr lIns="0" tIns="0" rIns="0" bIns="0" rtlCol="0" anchor="t"/>
            <a:lstStyle/>
            <a:p>
              <a:pPr algn="l">
                <a:lnSpc>
                  <a:spcPts val="3437"/>
                </a:lnSpc>
              </a:pPr>
              <a:r>
                <a:rPr lang="en-US" sz="3000">
                  <a:solidFill>
                    <a:srgbClr val="E2E6E9"/>
                  </a:solidFill>
                  <a:latin typeface="Times New Roman"/>
                  <a:ea typeface="Times New Roman"/>
                  <a:cs typeface="Times New Roman"/>
                  <a:sym typeface="Times New Roman"/>
                </a:rPr>
                <a:t>Detailed information about each pet's health and personality.</a:t>
              </a:r>
            </a:p>
          </p:txBody>
        </p:sp>
      </p:grpSp>
      <p:sp>
        <p:nvSpPr>
          <p:cNvPr id="31" name="Freeform 31" descr="preencoded.png"/>
          <p:cNvSpPr/>
          <p:nvPr/>
        </p:nvSpPr>
        <p:spPr>
          <a:xfrm>
            <a:off x="4467939" y="5679979"/>
            <a:ext cx="644128" cy="644129"/>
          </a:xfrm>
          <a:custGeom>
            <a:avLst/>
            <a:gdLst/>
            <a:ahLst/>
            <a:cxnLst/>
            <a:rect l="l" t="t" r="r" b="b"/>
            <a:pathLst>
              <a:path w="644128" h="644129">
                <a:moveTo>
                  <a:pt x="0" y="0"/>
                </a:moveTo>
                <a:lnTo>
                  <a:pt x="644127" y="0"/>
                </a:lnTo>
                <a:lnTo>
                  <a:pt x="644127" y="644128"/>
                </a:lnTo>
                <a:lnTo>
                  <a:pt x="0" y="644128"/>
                </a:lnTo>
                <a:lnTo>
                  <a:pt x="0" y="0"/>
                </a:lnTo>
                <a:close/>
              </a:path>
            </a:pathLst>
          </a:custGeom>
          <a:blipFill>
            <a:blip r:embed="rId10"/>
            <a:stretch>
              <a:fillRect/>
            </a:stretch>
          </a:blipFill>
        </p:spPr>
      </p:sp>
      <p:grpSp>
        <p:nvGrpSpPr>
          <p:cNvPr id="32" name="Group 32"/>
          <p:cNvGrpSpPr/>
          <p:nvPr/>
        </p:nvGrpSpPr>
        <p:grpSpPr>
          <a:xfrm>
            <a:off x="4090450" y="6753179"/>
            <a:ext cx="2894410" cy="858142"/>
            <a:chOff x="0" y="0"/>
            <a:chExt cx="3859213" cy="1144190"/>
          </a:xfrm>
        </p:grpSpPr>
        <p:sp>
          <p:nvSpPr>
            <p:cNvPr id="33" name="Freeform 33"/>
            <p:cNvSpPr/>
            <p:nvPr/>
          </p:nvSpPr>
          <p:spPr>
            <a:xfrm>
              <a:off x="0" y="0"/>
              <a:ext cx="3859213" cy="1144190"/>
            </a:xfrm>
            <a:custGeom>
              <a:avLst/>
              <a:gdLst/>
              <a:ahLst/>
              <a:cxnLst/>
              <a:rect l="l" t="t" r="r" b="b"/>
              <a:pathLst>
                <a:path w="3859213" h="1144190">
                  <a:moveTo>
                    <a:pt x="0" y="0"/>
                  </a:moveTo>
                  <a:lnTo>
                    <a:pt x="3859213" y="0"/>
                  </a:lnTo>
                  <a:lnTo>
                    <a:pt x="3859213" y="1144190"/>
                  </a:lnTo>
                  <a:lnTo>
                    <a:pt x="0" y="1144190"/>
                  </a:lnTo>
                  <a:close/>
                </a:path>
              </a:pathLst>
            </a:custGeom>
            <a:solidFill>
              <a:srgbClr val="000000">
                <a:alpha val="0"/>
              </a:srgbClr>
            </a:solidFill>
          </p:spPr>
        </p:sp>
        <p:sp>
          <p:nvSpPr>
            <p:cNvPr id="34" name="TextBox 34"/>
            <p:cNvSpPr txBox="1"/>
            <p:nvPr/>
          </p:nvSpPr>
          <p:spPr>
            <a:xfrm>
              <a:off x="0" y="57150"/>
              <a:ext cx="3859213" cy="1087040"/>
            </a:xfrm>
            <a:prstGeom prst="rect">
              <a:avLst/>
            </a:prstGeom>
          </p:spPr>
          <p:txBody>
            <a:bodyPr lIns="0" tIns="0" rIns="0" bIns="0" rtlCol="0" anchor="t"/>
            <a:lstStyle/>
            <a:p>
              <a:pPr algn="l">
                <a:lnSpc>
                  <a:spcPts val="3374"/>
                </a:lnSpc>
              </a:pPr>
              <a:r>
                <a:rPr lang="en-US" sz="4000">
                  <a:solidFill>
                    <a:srgbClr val="E2E6E9"/>
                  </a:solidFill>
                  <a:latin typeface="Times New Roman"/>
                  <a:ea typeface="Times New Roman"/>
                  <a:cs typeface="Times New Roman"/>
                  <a:sym typeface="Times New Roman"/>
                </a:rPr>
                <a:t>Real-time updates</a:t>
              </a:r>
            </a:p>
          </p:txBody>
        </p:sp>
      </p:grpSp>
      <p:grpSp>
        <p:nvGrpSpPr>
          <p:cNvPr id="35" name="Group 35"/>
          <p:cNvGrpSpPr/>
          <p:nvPr/>
        </p:nvGrpSpPr>
        <p:grpSpPr>
          <a:xfrm>
            <a:off x="3975751" y="7852549"/>
            <a:ext cx="3559025" cy="1632026"/>
            <a:chOff x="0" y="0"/>
            <a:chExt cx="4745367" cy="2176035"/>
          </a:xfrm>
        </p:grpSpPr>
        <p:sp>
          <p:nvSpPr>
            <p:cNvPr id="36" name="Freeform 36"/>
            <p:cNvSpPr/>
            <p:nvPr/>
          </p:nvSpPr>
          <p:spPr>
            <a:xfrm>
              <a:off x="0" y="0"/>
              <a:ext cx="4745367" cy="2176035"/>
            </a:xfrm>
            <a:custGeom>
              <a:avLst/>
              <a:gdLst/>
              <a:ahLst/>
              <a:cxnLst/>
              <a:rect l="l" t="t" r="r" b="b"/>
              <a:pathLst>
                <a:path w="4745367" h="2176035">
                  <a:moveTo>
                    <a:pt x="0" y="0"/>
                  </a:moveTo>
                  <a:lnTo>
                    <a:pt x="4745367" y="0"/>
                  </a:lnTo>
                  <a:lnTo>
                    <a:pt x="4745367" y="2176035"/>
                  </a:lnTo>
                  <a:lnTo>
                    <a:pt x="0" y="2176035"/>
                  </a:lnTo>
                  <a:close/>
                </a:path>
              </a:pathLst>
            </a:custGeom>
            <a:solidFill>
              <a:srgbClr val="000000">
                <a:alpha val="0"/>
              </a:srgbClr>
            </a:solidFill>
          </p:spPr>
        </p:sp>
        <p:sp>
          <p:nvSpPr>
            <p:cNvPr id="37" name="TextBox 37"/>
            <p:cNvSpPr txBox="1"/>
            <p:nvPr/>
          </p:nvSpPr>
          <p:spPr>
            <a:xfrm>
              <a:off x="0" y="-47625"/>
              <a:ext cx="4745367" cy="2223660"/>
            </a:xfrm>
            <a:prstGeom prst="rect">
              <a:avLst/>
            </a:prstGeom>
          </p:spPr>
          <p:txBody>
            <a:bodyPr lIns="0" tIns="0" rIns="0" bIns="0" rtlCol="0" anchor="t"/>
            <a:lstStyle/>
            <a:p>
              <a:pPr algn="l">
                <a:lnSpc>
                  <a:spcPts val="3437"/>
                </a:lnSpc>
              </a:pPr>
              <a:r>
                <a:rPr lang="en-US" sz="3000" dirty="0">
                  <a:solidFill>
                    <a:srgbClr val="E2E6E9"/>
                  </a:solidFill>
                  <a:latin typeface="Times New Roman"/>
                  <a:ea typeface="Times New Roman"/>
                  <a:cs typeface="Times New Roman"/>
                  <a:sym typeface="Times New Roman"/>
                </a:rPr>
                <a:t>See which pets are available and ready for adoption.</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0438" y="-30860"/>
            <a:ext cx="18288000" cy="10287000"/>
            <a:chOff x="0" y="0"/>
            <a:chExt cx="18288000" cy="10287000"/>
          </a:xfrm>
        </p:grpSpPr>
        <p:sp>
          <p:nvSpPr>
            <p:cNvPr id="4" name="Freeform 4"/>
            <p:cNvSpPr/>
            <p:nvPr/>
          </p:nvSpPr>
          <p:spPr>
            <a:xfrm>
              <a:off x="0" y="0"/>
              <a:ext cx="18288000" cy="10287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grpSp>
        <p:nvGrpSpPr>
          <p:cNvPr id="5" name="Group 5"/>
          <p:cNvGrpSpPr/>
          <p:nvPr/>
        </p:nvGrpSpPr>
        <p:grpSpPr>
          <a:xfrm>
            <a:off x="917410" y="413414"/>
            <a:ext cx="5594682" cy="807914"/>
            <a:chOff x="0" y="0"/>
            <a:chExt cx="7459577" cy="1077218"/>
          </a:xfrm>
        </p:grpSpPr>
        <p:sp>
          <p:nvSpPr>
            <p:cNvPr id="6" name="Freeform 6"/>
            <p:cNvSpPr/>
            <p:nvPr/>
          </p:nvSpPr>
          <p:spPr>
            <a:xfrm>
              <a:off x="0" y="0"/>
              <a:ext cx="7459576" cy="1077218"/>
            </a:xfrm>
            <a:custGeom>
              <a:avLst/>
              <a:gdLst/>
              <a:ahLst/>
              <a:cxnLst/>
              <a:rect l="l" t="t" r="r" b="b"/>
              <a:pathLst>
                <a:path w="7459576" h="1077218">
                  <a:moveTo>
                    <a:pt x="0" y="0"/>
                  </a:moveTo>
                  <a:lnTo>
                    <a:pt x="7459576" y="0"/>
                  </a:lnTo>
                  <a:lnTo>
                    <a:pt x="7459576" y="1077218"/>
                  </a:lnTo>
                  <a:lnTo>
                    <a:pt x="0" y="1077218"/>
                  </a:lnTo>
                  <a:close/>
                </a:path>
              </a:pathLst>
            </a:custGeom>
            <a:solidFill>
              <a:srgbClr val="000000">
                <a:alpha val="0"/>
              </a:srgbClr>
            </a:solidFill>
          </p:spPr>
        </p:sp>
        <p:sp>
          <p:nvSpPr>
            <p:cNvPr id="7" name="TextBox 7"/>
            <p:cNvSpPr txBox="1"/>
            <p:nvPr/>
          </p:nvSpPr>
          <p:spPr>
            <a:xfrm>
              <a:off x="0" y="-85725"/>
              <a:ext cx="7459577" cy="1162943"/>
            </a:xfrm>
            <a:prstGeom prst="rect">
              <a:avLst/>
            </a:prstGeom>
          </p:spPr>
          <p:txBody>
            <a:bodyPr lIns="0" tIns="0" rIns="0" bIns="0" rtlCol="0" anchor="t"/>
            <a:lstStyle/>
            <a:p>
              <a:pPr algn="l">
                <a:lnSpc>
                  <a:spcPts val="5399"/>
                </a:lnSpc>
              </a:pPr>
              <a:r>
                <a:rPr lang="en-US" sz="4499" b="1">
                  <a:solidFill>
                    <a:srgbClr val="FFFFFF"/>
                  </a:solidFill>
                  <a:latin typeface="Times New Roman Bold"/>
                  <a:ea typeface="Times New Roman Bold"/>
                  <a:cs typeface="Times New Roman Bold"/>
                  <a:sym typeface="Times New Roman Bold"/>
                </a:rPr>
                <a:t>Existing platforms</a:t>
              </a:r>
            </a:p>
          </p:txBody>
        </p:sp>
      </p:grpSp>
      <p:grpSp>
        <p:nvGrpSpPr>
          <p:cNvPr id="8" name="Group 8"/>
          <p:cNvGrpSpPr/>
          <p:nvPr/>
        </p:nvGrpSpPr>
        <p:grpSpPr>
          <a:xfrm>
            <a:off x="1458827" y="1390639"/>
            <a:ext cx="15265067" cy="654025"/>
            <a:chOff x="0" y="0"/>
            <a:chExt cx="20353423" cy="872033"/>
          </a:xfrm>
        </p:grpSpPr>
        <p:sp>
          <p:nvSpPr>
            <p:cNvPr id="9" name="Freeform 9"/>
            <p:cNvSpPr/>
            <p:nvPr/>
          </p:nvSpPr>
          <p:spPr>
            <a:xfrm>
              <a:off x="0" y="0"/>
              <a:ext cx="20353423" cy="872033"/>
            </a:xfrm>
            <a:custGeom>
              <a:avLst/>
              <a:gdLst/>
              <a:ahLst/>
              <a:cxnLst/>
              <a:rect l="l" t="t" r="r" b="b"/>
              <a:pathLst>
                <a:path w="20353423" h="872033">
                  <a:moveTo>
                    <a:pt x="0" y="0"/>
                  </a:moveTo>
                  <a:lnTo>
                    <a:pt x="20353423" y="0"/>
                  </a:lnTo>
                  <a:lnTo>
                    <a:pt x="20353423" y="872033"/>
                  </a:lnTo>
                  <a:lnTo>
                    <a:pt x="0" y="872033"/>
                  </a:lnTo>
                  <a:close/>
                </a:path>
              </a:pathLst>
            </a:custGeom>
            <a:solidFill>
              <a:srgbClr val="000000">
                <a:alpha val="0"/>
              </a:srgbClr>
            </a:solidFill>
          </p:spPr>
        </p:sp>
        <p:sp>
          <p:nvSpPr>
            <p:cNvPr id="10" name="TextBox 10"/>
            <p:cNvSpPr txBox="1"/>
            <p:nvPr/>
          </p:nvSpPr>
          <p:spPr>
            <a:xfrm>
              <a:off x="0" y="-76200"/>
              <a:ext cx="20353423" cy="948233"/>
            </a:xfrm>
            <a:prstGeom prst="rect">
              <a:avLst/>
            </a:prstGeom>
          </p:spPr>
          <p:txBody>
            <a:bodyPr lIns="0" tIns="0" rIns="0" bIns="0" rtlCol="0" anchor="t"/>
            <a:lstStyle/>
            <a:p>
              <a:pPr marL="527844" lvl="1" indent="-263922" algn="l">
                <a:lnSpc>
                  <a:spcPts val="4200"/>
                </a:lnSpc>
                <a:buFont typeface="Arial"/>
                <a:buChar char="•"/>
              </a:pPr>
              <a:r>
                <a:rPr lang="en-US" sz="3500" dirty="0">
                  <a:solidFill>
                    <a:srgbClr val="FFFFFF"/>
                  </a:solidFill>
                  <a:latin typeface="Times New Roman"/>
                  <a:ea typeface="Times New Roman"/>
                  <a:cs typeface="Times New Roman"/>
                  <a:sym typeface="Times New Roman"/>
                </a:rPr>
                <a:t>Simply they focus on listed pets available for adoption and let users to apply.</a:t>
              </a:r>
            </a:p>
          </p:txBody>
        </p:sp>
      </p:grpSp>
      <p:grpSp>
        <p:nvGrpSpPr>
          <p:cNvPr id="11" name="Group 11"/>
          <p:cNvGrpSpPr/>
          <p:nvPr/>
        </p:nvGrpSpPr>
        <p:grpSpPr>
          <a:xfrm>
            <a:off x="2466474" y="2310155"/>
            <a:ext cx="13249775" cy="654025"/>
            <a:chOff x="0" y="0"/>
            <a:chExt cx="17666367" cy="872033"/>
          </a:xfrm>
        </p:grpSpPr>
        <p:sp>
          <p:nvSpPr>
            <p:cNvPr id="12" name="Freeform 12"/>
            <p:cNvSpPr/>
            <p:nvPr/>
          </p:nvSpPr>
          <p:spPr>
            <a:xfrm>
              <a:off x="0" y="0"/>
              <a:ext cx="17666367" cy="872033"/>
            </a:xfrm>
            <a:custGeom>
              <a:avLst/>
              <a:gdLst/>
              <a:ahLst/>
              <a:cxnLst/>
              <a:rect l="l" t="t" r="r" b="b"/>
              <a:pathLst>
                <a:path w="17666367" h="872033">
                  <a:moveTo>
                    <a:pt x="0" y="0"/>
                  </a:moveTo>
                  <a:lnTo>
                    <a:pt x="17666367" y="0"/>
                  </a:lnTo>
                  <a:lnTo>
                    <a:pt x="17666367" y="872033"/>
                  </a:lnTo>
                  <a:lnTo>
                    <a:pt x="0" y="872033"/>
                  </a:lnTo>
                  <a:close/>
                </a:path>
              </a:pathLst>
            </a:custGeom>
            <a:solidFill>
              <a:srgbClr val="000000">
                <a:alpha val="0"/>
              </a:srgbClr>
            </a:solidFill>
          </p:spPr>
        </p:sp>
        <p:sp>
          <p:nvSpPr>
            <p:cNvPr id="13" name="TextBox 13"/>
            <p:cNvSpPr txBox="1"/>
            <p:nvPr/>
          </p:nvSpPr>
          <p:spPr>
            <a:xfrm>
              <a:off x="0" y="-76200"/>
              <a:ext cx="17666367" cy="948233"/>
            </a:xfrm>
            <a:prstGeom prst="rect">
              <a:avLst/>
            </a:prstGeom>
          </p:spPr>
          <p:txBody>
            <a:bodyPr lIns="0" tIns="0" rIns="0" bIns="0" rtlCol="0" anchor="t"/>
            <a:lstStyle/>
            <a:p>
              <a:pPr marL="527844" lvl="1" indent="-263922" algn="l">
                <a:lnSpc>
                  <a:spcPts val="4200"/>
                </a:lnSpc>
                <a:buFont typeface="Arial"/>
                <a:buChar char="•"/>
              </a:pPr>
              <a:r>
                <a:rPr lang="en-US" sz="3500" dirty="0">
                  <a:solidFill>
                    <a:srgbClr val="FFFFFF"/>
                  </a:solidFill>
                  <a:latin typeface="Times New Roman"/>
                  <a:ea typeface="Times New Roman"/>
                  <a:cs typeface="Times New Roman"/>
                  <a:sym typeface="Times New Roman"/>
                </a:rPr>
                <a:t>They mainly focus on basic searches and </a:t>
              </a:r>
              <a:r>
                <a:rPr lang="en-US" sz="3500" dirty="0" smtClean="0">
                  <a:solidFill>
                    <a:srgbClr val="FFFFFF"/>
                  </a:solidFill>
                  <a:latin typeface="Times New Roman"/>
                  <a:ea typeface="Times New Roman"/>
                  <a:cs typeface="Times New Roman"/>
                  <a:sym typeface="Times New Roman"/>
                </a:rPr>
                <a:t>payment based</a:t>
              </a:r>
              <a:r>
                <a:rPr lang="en-US" sz="3500" dirty="0" smtClean="0">
                  <a:solidFill>
                    <a:srgbClr val="FFFFFF"/>
                  </a:solidFill>
                  <a:latin typeface="Times New Roman"/>
                  <a:ea typeface="Times New Roman"/>
                  <a:cs typeface="Times New Roman"/>
                  <a:sym typeface="Times New Roman"/>
                </a:rPr>
                <a:t>.</a:t>
              </a:r>
              <a:r>
                <a:rPr lang="en-US" sz="3500" dirty="0" smtClean="0">
                  <a:solidFill>
                    <a:srgbClr val="000000"/>
                  </a:solidFill>
                  <a:latin typeface="Times New Roman"/>
                  <a:ea typeface="Times New Roman"/>
                  <a:cs typeface="Times New Roman"/>
                  <a:sym typeface="Times New Roman"/>
                </a:rPr>
                <a:t>.</a:t>
              </a:r>
              <a:endParaRPr lang="en-US" sz="3500" dirty="0">
                <a:solidFill>
                  <a:srgbClr val="000000"/>
                </a:solidFill>
                <a:latin typeface="Times New Roman"/>
                <a:ea typeface="Times New Roman"/>
                <a:cs typeface="Times New Roman"/>
                <a:sym typeface="Times New Roman"/>
              </a:endParaRPr>
            </a:p>
          </p:txBody>
        </p:sp>
      </p:grpSp>
      <p:grpSp>
        <p:nvGrpSpPr>
          <p:cNvPr id="14" name="Group 14"/>
          <p:cNvGrpSpPr/>
          <p:nvPr/>
        </p:nvGrpSpPr>
        <p:grpSpPr>
          <a:xfrm>
            <a:off x="1072403" y="3126565"/>
            <a:ext cx="3619913" cy="1059502"/>
            <a:chOff x="-13917" y="-85725"/>
            <a:chExt cx="4826549" cy="1412668"/>
          </a:xfrm>
        </p:grpSpPr>
        <p:sp>
          <p:nvSpPr>
            <p:cNvPr id="15" name="Freeform 15"/>
            <p:cNvSpPr/>
            <p:nvPr/>
          </p:nvSpPr>
          <p:spPr>
            <a:xfrm>
              <a:off x="-13917" y="249725"/>
              <a:ext cx="4812633" cy="1077218"/>
            </a:xfrm>
            <a:custGeom>
              <a:avLst/>
              <a:gdLst/>
              <a:ahLst/>
              <a:cxnLst/>
              <a:rect l="l" t="t" r="r" b="b"/>
              <a:pathLst>
                <a:path w="4812633" h="1077218">
                  <a:moveTo>
                    <a:pt x="0" y="0"/>
                  </a:moveTo>
                  <a:lnTo>
                    <a:pt x="4812633" y="0"/>
                  </a:lnTo>
                  <a:lnTo>
                    <a:pt x="4812633" y="1077218"/>
                  </a:lnTo>
                  <a:lnTo>
                    <a:pt x="0" y="1077218"/>
                  </a:lnTo>
                  <a:close/>
                </a:path>
              </a:pathLst>
            </a:custGeom>
            <a:solidFill>
              <a:srgbClr val="000000">
                <a:alpha val="0"/>
              </a:srgbClr>
            </a:solidFill>
          </p:spPr>
        </p:sp>
        <p:sp>
          <p:nvSpPr>
            <p:cNvPr id="16" name="TextBox 16"/>
            <p:cNvSpPr txBox="1"/>
            <p:nvPr/>
          </p:nvSpPr>
          <p:spPr>
            <a:xfrm>
              <a:off x="0" y="-85725"/>
              <a:ext cx="4812632" cy="1162943"/>
            </a:xfrm>
            <a:prstGeom prst="rect">
              <a:avLst/>
            </a:prstGeom>
          </p:spPr>
          <p:txBody>
            <a:bodyPr lIns="0" tIns="0" rIns="0" bIns="0" rtlCol="0" anchor="t"/>
            <a:lstStyle/>
            <a:p>
              <a:pPr algn="l">
                <a:lnSpc>
                  <a:spcPts val="5399"/>
                </a:lnSpc>
              </a:pPr>
              <a:r>
                <a:rPr lang="en-US" sz="4499" b="1" dirty="0">
                  <a:solidFill>
                    <a:srgbClr val="FFFFFF"/>
                  </a:solidFill>
                  <a:latin typeface="Calibri (MS) Bold"/>
                  <a:ea typeface="Calibri (MS) Bold"/>
                  <a:cs typeface="Calibri (MS) Bold"/>
                  <a:sym typeface="Calibri (MS) Bold"/>
                </a:rPr>
                <a:t>Our project</a:t>
              </a:r>
            </a:p>
          </p:txBody>
        </p:sp>
      </p:grpSp>
      <p:grpSp>
        <p:nvGrpSpPr>
          <p:cNvPr id="17" name="Group 17"/>
          <p:cNvGrpSpPr/>
          <p:nvPr/>
        </p:nvGrpSpPr>
        <p:grpSpPr>
          <a:xfrm>
            <a:off x="2030329" y="4279686"/>
            <a:ext cx="14904119" cy="654025"/>
            <a:chOff x="0" y="0"/>
            <a:chExt cx="19872158" cy="872033"/>
          </a:xfrm>
        </p:grpSpPr>
        <p:sp>
          <p:nvSpPr>
            <p:cNvPr id="18" name="Freeform 18"/>
            <p:cNvSpPr/>
            <p:nvPr/>
          </p:nvSpPr>
          <p:spPr>
            <a:xfrm>
              <a:off x="0" y="0"/>
              <a:ext cx="19872159" cy="872033"/>
            </a:xfrm>
            <a:custGeom>
              <a:avLst/>
              <a:gdLst/>
              <a:ahLst/>
              <a:cxnLst/>
              <a:rect l="l" t="t" r="r" b="b"/>
              <a:pathLst>
                <a:path w="19872159" h="872033">
                  <a:moveTo>
                    <a:pt x="0" y="0"/>
                  </a:moveTo>
                  <a:lnTo>
                    <a:pt x="19872159" y="0"/>
                  </a:lnTo>
                  <a:lnTo>
                    <a:pt x="19872159" y="872033"/>
                  </a:lnTo>
                  <a:lnTo>
                    <a:pt x="0" y="872033"/>
                  </a:lnTo>
                  <a:close/>
                </a:path>
              </a:pathLst>
            </a:custGeom>
            <a:solidFill>
              <a:srgbClr val="000000">
                <a:alpha val="0"/>
              </a:srgbClr>
            </a:solidFill>
          </p:spPr>
        </p:sp>
        <p:sp>
          <p:nvSpPr>
            <p:cNvPr id="19" name="TextBox 19"/>
            <p:cNvSpPr txBox="1"/>
            <p:nvPr/>
          </p:nvSpPr>
          <p:spPr>
            <a:xfrm>
              <a:off x="0" y="-76200"/>
              <a:ext cx="19872158" cy="948233"/>
            </a:xfrm>
            <a:prstGeom prst="rect">
              <a:avLst/>
            </a:prstGeom>
          </p:spPr>
          <p:txBody>
            <a:bodyPr lIns="0" tIns="0" rIns="0" bIns="0" rtlCol="0" anchor="t"/>
            <a:lstStyle/>
            <a:p>
              <a:pPr marL="263922" lvl="1" algn="l">
                <a:lnSpc>
                  <a:spcPts val="4200"/>
                </a:lnSpc>
              </a:pPr>
              <a:r>
                <a:rPr lang="en-US" sz="3500" dirty="0" smtClean="0">
                  <a:solidFill>
                    <a:srgbClr val="FFFFFF"/>
                  </a:solidFill>
                  <a:latin typeface="Times New Roman"/>
                  <a:ea typeface="Times New Roman"/>
                  <a:cs typeface="Times New Roman"/>
                  <a:sym typeface="Times New Roman"/>
                </a:rPr>
                <a:t>.</a:t>
              </a:r>
              <a:endParaRPr lang="en-US" sz="3500" dirty="0">
                <a:solidFill>
                  <a:srgbClr val="FFFFFF"/>
                </a:solidFill>
                <a:latin typeface="Times New Roman"/>
                <a:ea typeface="Times New Roman"/>
                <a:cs typeface="Times New Roman"/>
                <a:sym typeface="Times New Roman"/>
              </a:endParaRPr>
            </a:p>
          </p:txBody>
        </p:sp>
      </p:grpSp>
      <p:grpSp>
        <p:nvGrpSpPr>
          <p:cNvPr id="20" name="Group 20"/>
          <p:cNvGrpSpPr/>
          <p:nvPr/>
        </p:nvGrpSpPr>
        <p:grpSpPr>
          <a:xfrm>
            <a:off x="2590800" y="4363976"/>
            <a:ext cx="11897226" cy="756009"/>
            <a:chOff x="0" y="-76200"/>
            <a:chExt cx="15862968" cy="1008012"/>
          </a:xfrm>
        </p:grpSpPr>
        <p:sp>
          <p:nvSpPr>
            <p:cNvPr id="21" name="Freeform 21"/>
            <p:cNvSpPr/>
            <p:nvPr/>
          </p:nvSpPr>
          <p:spPr>
            <a:xfrm>
              <a:off x="101600" y="0"/>
              <a:ext cx="15761368" cy="872033"/>
            </a:xfrm>
            <a:custGeom>
              <a:avLst/>
              <a:gdLst/>
              <a:ahLst/>
              <a:cxnLst/>
              <a:rect l="l" t="t" r="r" b="b"/>
              <a:pathLst>
                <a:path w="15761368" h="872033">
                  <a:moveTo>
                    <a:pt x="0" y="0"/>
                  </a:moveTo>
                  <a:lnTo>
                    <a:pt x="15761368" y="0"/>
                  </a:lnTo>
                  <a:lnTo>
                    <a:pt x="15761368" y="872033"/>
                  </a:lnTo>
                  <a:lnTo>
                    <a:pt x="0" y="872033"/>
                  </a:lnTo>
                  <a:close/>
                </a:path>
              </a:pathLst>
            </a:custGeom>
            <a:solidFill>
              <a:srgbClr val="000000">
                <a:alpha val="0"/>
              </a:srgbClr>
            </a:solidFill>
          </p:spPr>
        </p:sp>
        <p:sp>
          <p:nvSpPr>
            <p:cNvPr id="22" name="TextBox 22"/>
            <p:cNvSpPr txBox="1"/>
            <p:nvPr/>
          </p:nvSpPr>
          <p:spPr>
            <a:xfrm>
              <a:off x="0" y="-76200"/>
              <a:ext cx="15544800" cy="1008012"/>
            </a:xfrm>
            <a:prstGeom prst="rect">
              <a:avLst/>
            </a:prstGeom>
          </p:spPr>
          <p:txBody>
            <a:bodyPr lIns="0" tIns="0" rIns="0" bIns="0" rtlCol="0" anchor="t"/>
            <a:lstStyle/>
            <a:p>
              <a:pPr marL="527844" lvl="1" indent="-263922" algn="l">
                <a:lnSpc>
                  <a:spcPts val="4200"/>
                </a:lnSpc>
                <a:buFont typeface="Arial"/>
                <a:buChar char="•"/>
              </a:pPr>
              <a:r>
                <a:rPr lang="en-US" sz="3500" dirty="0" smtClean="0">
                  <a:solidFill>
                    <a:srgbClr val="FFFFFF"/>
                  </a:solidFill>
                  <a:latin typeface="Times New Roman"/>
                  <a:ea typeface="Times New Roman"/>
                  <a:cs typeface="Times New Roman"/>
                  <a:sym typeface="Times New Roman"/>
                </a:rPr>
                <a:t>Our project mainly focuses on payment free .</a:t>
              </a:r>
              <a:endParaRPr lang="en-US" sz="3500" dirty="0">
                <a:solidFill>
                  <a:srgbClr val="FFFFFF"/>
                </a:solidFill>
                <a:latin typeface="Times New Roman"/>
                <a:ea typeface="Times New Roman"/>
                <a:cs typeface="Times New Roman"/>
                <a:sym typeface="Times New Roman"/>
              </a:endParaRPr>
            </a:p>
          </p:txBody>
        </p:sp>
      </p:grpSp>
      <p:grpSp>
        <p:nvGrpSpPr>
          <p:cNvPr id="23" name="Group 23"/>
          <p:cNvGrpSpPr/>
          <p:nvPr/>
        </p:nvGrpSpPr>
        <p:grpSpPr>
          <a:xfrm>
            <a:off x="3940341" y="5830736"/>
            <a:ext cx="11821026" cy="711175"/>
            <a:chOff x="0" y="-76200"/>
            <a:chExt cx="15761368" cy="948233"/>
          </a:xfrm>
        </p:grpSpPr>
        <p:sp>
          <p:nvSpPr>
            <p:cNvPr id="24" name="Freeform 24"/>
            <p:cNvSpPr/>
            <p:nvPr/>
          </p:nvSpPr>
          <p:spPr>
            <a:xfrm>
              <a:off x="0" y="0"/>
              <a:ext cx="15761368" cy="872033"/>
            </a:xfrm>
            <a:custGeom>
              <a:avLst/>
              <a:gdLst/>
              <a:ahLst/>
              <a:cxnLst/>
              <a:rect l="l" t="t" r="r" b="b"/>
              <a:pathLst>
                <a:path w="15761368" h="872033">
                  <a:moveTo>
                    <a:pt x="0" y="0"/>
                  </a:moveTo>
                  <a:lnTo>
                    <a:pt x="15761368" y="0"/>
                  </a:lnTo>
                  <a:lnTo>
                    <a:pt x="15761368" y="872033"/>
                  </a:lnTo>
                  <a:lnTo>
                    <a:pt x="0" y="872033"/>
                  </a:lnTo>
                  <a:close/>
                </a:path>
              </a:pathLst>
            </a:custGeom>
            <a:solidFill>
              <a:srgbClr val="000000">
                <a:alpha val="0"/>
              </a:srgbClr>
            </a:solidFill>
          </p:spPr>
        </p:sp>
        <p:sp>
          <p:nvSpPr>
            <p:cNvPr id="25" name="TextBox 25"/>
            <p:cNvSpPr txBox="1"/>
            <p:nvPr/>
          </p:nvSpPr>
          <p:spPr>
            <a:xfrm>
              <a:off x="0" y="-76200"/>
              <a:ext cx="15761368" cy="948233"/>
            </a:xfrm>
            <a:prstGeom prst="rect">
              <a:avLst/>
            </a:prstGeom>
          </p:spPr>
          <p:txBody>
            <a:bodyPr lIns="0" tIns="0" rIns="0" bIns="0" rtlCol="0" anchor="t"/>
            <a:lstStyle/>
            <a:p>
              <a:pPr marL="527844" lvl="1" indent="-263922" algn="l">
                <a:lnSpc>
                  <a:spcPts val="4200"/>
                </a:lnSpc>
                <a:buFont typeface="Arial"/>
                <a:buChar char="•"/>
              </a:pPr>
              <a:r>
                <a:rPr lang="en-US" sz="3500" dirty="0" smtClean="0">
                  <a:solidFill>
                    <a:srgbClr val="FFFFFF"/>
                  </a:solidFill>
                  <a:latin typeface="Times New Roman"/>
                  <a:ea typeface="Times New Roman"/>
                  <a:cs typeface="Times New Roman"/>
                  <a:sym typeface="Times New Roman"/>
                </a:rPr>
                <a:t>Providing shelter to street animals.</a:t>
              </a:r>
              <a:endParaRPr lang="en-US" sz="3500" dirty="0">
                <a:solidFill>
                  <a:srgbClr val="FFFFFF"/>
                </a:solidFill>
                <a:latin typeface="Times New Roman"/>
                <a:ea typeface="Times New Roman"/>
                <a:cs typeface="Times New Roman"/>
                <a:sym typeface="Times New Roman"/>
              </a:endParaRPr>
            </a:p>
          </p:txBody>
        </p:sp>
      </p:grpSp>
      <p:grpSp>
        <p:nvGrpSpPr>
          <p:cNvPr id="26" name="Group 26"/>
          <p:cNvGrpSpPr/>
          <p:nvPr/>
        </p:nvGrpSpPr>
        <p:grpSpPr>
          <a:xfrm>
            <a:off x="5293895" y="6842619"/>
            <a:ext cx="10587790" cy="1249784"/>
            <a:chOff x="0" y="-76200"/>
            <a:chExt cx="14117053" cy="1666378"/>
          </a:xfrm>
        </p:grpSpPr>
        <p:sp>
          <p:nvSpPr>
            <p:cNvPr id="27" name="Freeform 27"/>
            <p:cNvSpPr/>
            <p:nvPr/>
          </p:nvSpPr>
          <p:spPr>
            <a:xfrm>
              <a:off x="0" y="0"/>
              <a:ext cx="14117053" cy="1590178"/>
            </a:xfrm>
            <a:custGeom>
              <a:avLst/>
              <a:gdLst/>
              <a:ahLst/>
              <a:cxnLst/>
              <a:rect l="l" t="t" r="r" b="b"/>
              <a:pathLst>
                <a:path w="14117053" h="1590178">
                  <a:moveTo>
                    <a:pt x="0" y="0"/>
                  </a:moveTo>
                  <a:lnTo>
                    <a:pt x="14117053" y="0"/>
                  </a:lnTo>
                  <a:lnTo>
                    <a:pt x="14117053" y="1590178"/>
                  </a:lnTo>
                  <a:lnTo>
                    <a:pt x="0" y="1590178"/>
                  </a:lnTo>
                  <a:close/>
                </a:path>
              </a:pathLst>
            </a:custGeom>
            <a:solidFill>
              <a:srgbClr val="000000">
                <a:alpha val="0"/>
              </a:srgbClr>
            </a:solidFill>
          </p:spPr>
        </p:sp>
        <p:sp>
          <p:nvSpPr>
            <p:cNvPr id="28" name="TextBox 28"/>
            <p:cNvSpPr txBox="1"/>
            <p:nvPr/>
          </p:nvSpPr>
          <p:spPr>
            <a:xfrm>
              <a:off x="0" y="-76200"/>
              <a:ext cx="14117053" cy="1666378"/>
            </a:xfrm>
            <a:prstGeom prst="rect">
              <a:avLst/>
            </a:prstGeom>
          </p:spPr>
          <p:txBody>
            <a:bodyPr lIns="0" tIns="0" rIns="0" bIns="0" rtlCol="0" anchor="t"/>
            <a:lstStyle/>
            <a:p>
              <a:pPr marL="527844" lvl="1" indent="-263922" algn="l">
                <a:lnSpc>
                  <a:spcPts val="4200"/>
                </a:lnSpc>
                <a:buFont typeface="Arial"/>
                <a:buChar char="•"/>
              </a:pPr>
              <a:r>
                <a:rPr lang="en-US" sz="3500" dirty="0">
                  <a:solidFill>
                    <a:srgbClr val="FFFFFF"/>
                  </a:solidFill>
                  <a:latin typeface="Times New Roman"/>
                  <a:ea typeface="Times New Roman"/>
                  <a:cs typeface="Times New Roman"/>
                  <a:sym typeface="Times New Roman"/>
                </a:rPr>
                <a:t>Before giving the pet to customers we will check the health condition of the </a:t>
              </a:r>
              <a:r>
                <a:rPr lang="en-US" sz="3500" dirty="0" smtClean="0">
                  <a:solidFill>
                    <a:srgbClr val="FFFFFF"/>
                  </a:solidFill>
                  <a:latin typeface="Times New Roman"/>
                  <a:ea typeface="Times New Roman"/>
                  <a:cs typeface="Times New Roman"/>
                  <a:sym typeface="Times New Roman"/>
                </a:rPr>
                <a:t>pets with collaborated NGO’s.</a:t>
              </a:r>
              <a:endParaRPr lang="en-US" sz="3500" dirty="0">
                <a:solidFill>
                  <a:srgbClr val="FFFFFF"/>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Freeform 5" descr="preencoded.png"/>
          <p:cNvSpPr/>
          <p:nvPr/>
        </p:nvSpPr>
        <p:spPr>
          <a:xfrm>
            <a:off x="0" y="-29914"/>
            <a:ext cx="18288000" cy="2974776"/>
          </a:xfrm>
          <a:custGeom>
            <a:avLst/>
            <a:gdLst/>
            <a:ahLst/>
            <a:cxnLst/>
            <a:rect l="l" t="t" r="r" b="b"/>
            <a:pathLst>
              <a:path w="18288000" h="2974776">
                <a:moveTo>
                  <a:pt x="0" y="0"/>
                </a:moveTo>
                <a:lnTo>
                  <a:pt x="18288000" y="0"/>
                </a:lnTo>
                <a:lnTo>
                  <a:pt x="18288000" y="2974776"/>
                </a:lnTo>
                <a:lnTo>
                  <a:pt x="0" y="2974776"/>
                </a:lnTo>
                <a:lnTo>
                  <a:pt x="0" y="0"/>
                </a:lnTo>
                <a:close/>
              </a:path>
            </a:pathLst>
          </a:custGeom>
          <a:blipFill>
            <a:blip r:embed="rId4"/>
            <a:stretch>
              <a:fillRect l="-50" r="-50"/>
            </a:stretch>
          </a:blipFill>
        </p:spPr>
      </p:sp>
      <p:grpSp>
        <p:nvGrpSpPr>
          <p:cNvPr id="6" name="Group 6"/>
          <p:cNvGrpSpPr/>
          <p:nvPr/>
        </p:nvGrpSpPr>
        <p:grpSpPr>
          <a:xfrm>
            <a:off x="832842" y="3629174"/>
            <a:ext cx="6023074" cy="743694"/>
            <a:chOff x="0" y="0"/>
            <a:chExt cx="8030765" cy="991592"/>
          </a:xfrm>
        </p:grpSpPr>
        <p:sp>
          <p:nvSpPr>
            <p:cNvPr id="7" name="Freeform 7"/>
            <p:cNvSpPr/>
            <p:nvPr/>
          </p:nvSpPr>
          <p:spPr>
            <a:xfrm>
              <a:off x="0" y="0"/>
              <a:ext cx="8030765" cy="991592"/>
            </a:xfrm>
            <a:custGeom>
              <a:avLst/>
              <a:gdLst/>
              <a:ahLst/>
              <a:cxnLst/>
              <a:rect l="l" t="t" r="r" b="b"/>
              <a:pathLst>
                <a:path w="8030765" h="991592">
                  <a:moveTo>
                    <a:pt x="0" y="0"/>
                  </a:moveTo>
                  <a:lnTo>
                    <a:pt x="8030765" y="0"/>
                  </a:lnTo>
                  <a:lnTo>
                    <a:pt x="8030765" y="991592"/>
                  </a:lnTo>
                  <a:lnTo>
                    <a:pt x="0" y="991592"/>
                  </a:lnTo>
                  <a:close/>
                </a:path>
              </a:pathLst>
            </a:custGeom>
            <a:solidFill>
              <a:srgbClr val="000000">
                <a:alpha val="0"/>
              </a:srgbClr>
            </a:solidFill>
          </p:spPr>
        </p:sp>
        <p:sp>
          <p:nvSpPr>
            <p:cNvPr id="8" name="TextBox 8"/>
            <p:cNvSpPr txBox="1"/>
            <p:nvPr/>
          </p:nvSpPr>
          <p:spPr>
            <a:xfrm>
              <a:off x="0" y="-123825"/>
              <a:ext cx="8030765" cy="1115417"/>
            </a:xfrm>
            <a:prstGeom prst="rect">
              <a:avLst/>
            </a:prstGeom>
          </p:spPr>
          <p:txBody>
            <a:bodyPr lIns="0" tIns="0" rIns="0" bIns="0" rtlCol="0" anchor="t"/>
            <a:lstStyle/>
            <a:p>
              <a:pPr algn="l">
                <a:lnSpc>
                  <a:spcPts val="5812"/>
                </a:lnSpc>
              </a:pPr>
              <a:r>
                <a:rPr lang="en-US" sz="4625">
                  <a:solidFill>
                    <a:srgbClr val="F5F0F0"/>
                  </a:solidFill>
                  <a:latin typeface="Times New Roman"/>
                  <a:ea typeface="Times New Roman"/>
                  <a:cs typeface="Times New Roman"/>
                  <a:sym typeface="Times New Roman"/>
                </a:rPr>
                <a:t>Benefits of Adoption</a:t>
              </a:r>
            </a:p>
          </p:txBody>
        </p:sp>
      </p:grpSp>
      <p:grpSp>
        <p:nvGrpSpPr>
          <p:cNvPr id="9" name="Group 9"/>
          <p:cNvGrpSpPr/>
          <p:nvPr/>
        </p:nvGrpSpPr>
        <p:grpSpPr>
          <a:xfrm>
            <a:off x="712528" y="4705870"/>
            <a:ext cx="8132712" cy="785366"/>
            <a:chOff x="0" y="0"/>
            <a:chExt cx="10843617" cy="1047155"/>
          </a:xfrm>
        </p:grpSpPr>
        <p:sp>
          <p:nvSpPr>
            <p:cNvPr id="10" name="Freeform 10"/>
            <p:cNvSpPr/>
            <p:nvPr/>
          </p:nvSpPr>
          <p:spPr>
            <a:xfrm>
              <a:off x="0" y="0"/>
              <a:ext cx="10843616" cy="1047155"/>
            </a:xfrm>
            <a:custGeom>
              <a:avLst/>
              <a:gdLst/>
              <a:ahLst/>
              <a:cxnLst/>
              <a:rect l="l" t="t" r="r" b="b"/>
              <a:pathLst>
                <a:path w="10843616" h="1047155">
                  <a:moveTo>
                    <a:pt x="0" y="0"/>
                  </a:moveTo>
                  <a:lnTo>
                    <a:pt x="10843616" y="0"/>
                  </a:lnTo>
                  <a:lnTo>
                    <a:pt x="10843616" y="1047155"/>
                  </a:lnTo>
                  <a:lnTo>
                    <a:pt x="0" y="1047155"/>
                  </a:lnTo>
                  <a:close/>
                </a:path>
              </a:pathLst>
            </a:custGeom>
            <a:solidFill>
              <a:srgbClr val="000000">
                <a:alpha val="0"/>
              </a:srgbClr>
            </a:solidFill>
          </p:spPr>
        </p:sp>
        <p:sp>
          <p:nvSpPr>
            <p:cNvPr id="11" name="TextBox 11"/>
            <p:cNvSpPr txBox="1"/>
            <p:nvPr/>
          </p:nvSpPr>
          <p:spPr>
            <a:xfrm>
              <a:off x="0" y="114300"/>
              <a:ext cx="10843617" cy="932855"/>
            </a:xfrm>
            <a:prstGeom prst="rect">
              <a:avLst/>
            </a:prstGeom>
          </p:spPr>
          <p:txBody>
            <a:bodyPr lIns="0" tIns="0" rIns="0" bIns="0" rtlCol="0" anchor="t"/>
            <a:lstStyle/>
            <a:p>
              <a:pPr algn="ctr">
                <a:lnSpc>
                  <a:spcPts val="6124"/>
                </a:lnSpc>
              </a:pPr>
              <a:r>
                <a:rPr lang="en-US" sz="6124">
                  <a:solidFill>
                    <a:srgbClr val="E2E6E9"/>
                  </a:solidFill>
                  <a:latin typeface="Merriweather"/>
                  <a:ea typeface="Merriweather"/>
                  <a:cs typeface="Merriweather"/>
                  <a:sym typeface="Merriweather"/>
                </a:rPr>
                <a:t>1</a:t>
              </a:r>
            </a:p>
          </p:txBody>
        </p:sp>
      </p:grpSp>
      <p:grpSp>
        <p:nvGrpSpPr>
          <p:cNvPr id="12" name="Group 12"/>
          <p:cNvGrpSpPr/>
          <p:nvPr/>
        </p:nvGrpSpPr>
        <p:grpSpPr>
          <a:xfrm>
            <a:off x="3411735" y="5668195"/>
            <a:ext cx="2974776" cy="371772"/>
            <a:chOff x="0" y="0"/>
            <a:chExt cx="3966368" cy="495697"/>
          </a:xfrm>
        </p:grpSpPr>
        <p:sp>
          <p:nvSpPr>
            <p:cNvPr id="13" name="Freeform 13"/>
            <p:cNvSpPr/>
            <p:nvPr/>
          </p:nvSpPr>
          <p:spPr>
            <a:xfrm>
              <a:off x="0" y="0"/>
              <a:ext cx="3966368" cy="495697"/>
            </a:xfrm>
            <a:custGeom>
              <a:avLst/>
              <a:gdLst/>
              <a:ahLst/>
              <a:cxnLst/>
              <a:rect l="l" t="t" r="r" b="b"/>
              <a:pathLst>
                <a:path w="3966368" h="495697">
                  <a:moveTo>
                    <a:pt x="0" y="0"/>
                  </a:moveTo>
                  <a:lnTo>
                    <a:pt x="3966368" y="0"/>
                  </a:lnTo>
                  <a:lnTo>
                    <a:pt x="3966368" y="495697"/>
                  </a:lnTo>
                  <a:lnTo>
                    <a:pt x="0" y="495697"/>
                  </a:lnTo>
                  <a:close/>
                </a:path>
              </a:pathLst>
            </a:custGeom>
            <a:solidFill>
              <a:srgbClr val="000000">
                <a:alpha val="0"/>
              </a:srgbClr>
            </a:solidFill>
          </p:spPr>
        </p:sp>
        <p:sp>
          <p:nvSpPr>
            <p:cNvPr id="14" name="TextBox 14"/>
            <p:cNvSpPr txBox="1"/>
            <p:nvPr/>
          </p:nvSpPr>
          <p:spPr>
            <a:xfrm>
              <a:off x="0" y="57150"/>
              <a:ext cx="3966368" cy="438547"/>
            </a:xfrm>
            <a:prstGeom prst="rect">
              <a:avLst/>
            </a:prstGeom>
          </p:spPr>
          <p:txBody>
            <a:bodyPr lIns="0" tIns="0" rIns="0" bIns="0" rtlCol="0" anchor="t"/>
            <a:lstStyle/>
            <a:p>
              <a:pPr algn="ctr">
                <a:lnSpc>
                  <a:spcPts val="2874"/>
                </a:lnSpc>
              </a:pPr>
              <a:r>
                <a:rPr lang="en-US" sz="3500">
                  <a:solidFill>
                    <a:srgbClr val="E2E6E9"/>
                  </a:solidFill>
                  <a:latin typeface="Times New Roman"/>
                  <a:ea typeface="Times New Roman"/>
                  <a:cs typeface="Times New Roman"/>
                  <a:sym typeface="Times New Roman"/>
                </a:rPr>
                <a:t>Save a life</a:t>
              </a:r>
            </a:p>
          </p:txBody>
        </p:sp>
      </p:grpSp>
      <p:grpSp>
        <p:nvGrpSpPr>
          <p:cNvPr id="15" name="Group 15"/>
          <p:cNvGrpSpPr/>
          <p:nvPr/>
        </p:nvGrpSpPr>
        <p:grpSpPr>
          <a:xfrm>
            <a:off x="1189658" y="6145142"/>
            <a:ext cx="8132712" cy="601505"/>
            <a:chOff x="0" y="0"/>
            <a:chExt cx="10843617" cy="802007"/>
          </a:xfrm>
        </p:grpSpPr>
        <p:sp>
          <p:nvSpPr>
            <p:cNvPr id="16" name="Freeform 16"/>
            <p:cNvSpPr/>
            <p:nvPr/>
          </p:nvSpPr>
          <p:spPr>
            <a:xfrm>
              <a:off x="0" y="0"/>
              <a:ext cx="10843616" cy="802007"/>
            </a:xfrm>
            <a:custGeom>
              <a:avLst/>
              <a:gdLst/>
              <a:ahLst/>
              <a:cxnLst/>
              <a:rect l="l" t="t" r="r" b="b"/>
              <a:pathLst>
                <a:path w="10843616" h="802007">
                  <a:moveTo>
                    <a:pt x="0" y="0"/>
                  </a:moveTo>
                  <a:lnTo>
                    <a:pt x="10843616" y="0"/>
                  </a:lnTo>
                  <a:lnTo>
                    <a:pt x="10843616" y="802007"/>
                  </a:lnTo>
                  <a:lnTo>
                    <a:pt x="0" y="802007"/>
                  </a:lnTo>
                  <a:close/>
                </a:path>
              </a:pathLst>
            </a:custGeom>
            <a:solidFill>
              <a:srgbClr val="000000">
                <a:alpha val="0"/>
              </a:srgbClr>
            </a:solidFill>
          </p:spPr>
        </p:sp>
        <p:sp>
          <p:nvSpPr>
            <p:cNvPr id="17" name="TextBox 17"/>
            <p:cNvSpPr txBox="1"/>
            <p:nvPr/>
          </p:nvSpPr>
          <p:spPr>
            <a:xfrm>
              <a:off x="0" y="0"/>
              <a:ext cx="10843617" cy="802007"/>
            </a:xfrm>
            <a:prstGeom prst="rect">
              <a:avLst/>
            </a:prstGeom>
          </p:spPr>
          <p:txBody>
            <a:bodyPr lIns="0" tIns="0" rIns="0" bIns="0" rtlCol="0" anchor="t"/>
            <a:lstStyle/>
            <a:p>
              <a:pPr algn="ctr">
                <a:lnSpc>
                  <a:spcPts val="2937"/>
                </a:lnSpc>
              </a:pPr>
              <a:r>
                <a:rPr lang="en-US" sz="3000">
                  <a:solidFill>
                    <a:srgbClr val="E2E6E9"/>
                  </a:solidFill>
                  <a:latin typeface="Times New Roman"/>
                  <a:ea typeface="Times New Roman"/>
                  <a:cs typeface="Times New Roman"/>
                  <a:sym typeface="Times New Roman"/>
                </a:rPr>
                <a:t>Give a deserving pet a loving home.</a:t>
              </a:r>
            </a:p>
          </p:txBody>
        </p:sp>
      </p:grpSp>
      <p:grpSp>
        <p:nvGrpSpPr>
          <p:cNvPr id="18" name="Group 18"/>
          <p:cNvGrpSpPr/>
          <p:nvPr/>
        </p:nvGrpSpPr>
        <p:grpSpPr>
          <a:xfrm>
            <a:off x="9322370" y="4524646"/>
            <a:ext cx="8132712" cy="785366"/>
            <a:chOff x="0" y="0"/>
            <a:chExt cx="10843617" cy="1047155"/>
          </a:xfrm>
        </p:grpSpPr>
        <p:sp>
          <p:nvSpPr>
            <p:cNvPr id="19" name="Freeform 19"/>
            <p:cNvSpPr/>
            <p:nvPr/>
          </p:nvSpPr>
          <p:spPr>
            <a:xfrm>
              <a:off x="0" y="0"/>
              <a:ext cx="10843616" cy="1047155"/>
            </a:xfrm>
            <a:custGeom>
              <a:avLst/>
              <a:gdLst/>
              <a:ahLst/>
              <a:cxnLst/>
              <a:rect l="l" t="t" r="r" b="b"/>
              <a:pathLst>
                <a:path w="10843616" h="1047155">
                  <a:moveTo>
                    <a:pt x="0" y="0"/>
                  </a:moveTo>
                  <a:lnTo>
                    <a:pt x="10843616" y="0"/>
                  </a:lnTo>
                  <a:lnTo>
                    <a:pt x="10843616" y="1047155"/>
                  </a:lnTo>
                  <a:lnTo>
                    <a:pt x="0" y="1047155"/>
                  </a:lnTo>
                  <a:close/>
                </a:path>
              </a:pathLst>
            </a:custGeom>
            <a:solidFill>
              <a:srgbClr val="000000">
                <a:alpha val="0"/>
              </a:srgbClr>
            </a:solidFill>
          </p:spPr>
        </p:sp>
        <p:sp>
          <p:nvSpPr>
            <p:cNvPr id="20" name="TextBox 20"/>
            <p:cNvSpPr txBox="1"/>
            <p:nvPr/>
          </p:nvSpPr>
          <p:spPr>
            <a:xfrm>
              <a:off x="0" y="114300"/>
              <a:ext cx="10843617" cy="932855"/>
            </a:xfrm>
            <a:prstGeom prst="rect">
              <a:avLst/>
            </a:prstGeom>
          </p:spPr>
          <p:txBody>
            <a:bodyPr lIns="0" tIns="0" rIns="0" bIns="0" rtlCol="0" anchor="t"/>
            <a:lstStyle/>
            <a:p>
              <a:pPr algn="ctr">
                <a:lnSpc>
                  <a:spcPts val="6124"/>
                </a:lnSpc>
              </a:pPr>
              <a:r>
                <a:rPr lang="en-US" sz="6124">
                  <a:solidFill>
                    <a:srgbClr val="E2E6E9"/>
                  </a:solidFill>
                  <a:latin typeface="Merriweather"/>
                  <a:ea typeface="Merriweather"/>
                  <a:cs typeface="Merriweather"/>
                  <a:sym typeface="Merriweather"/>
                </a:rPr>
                <a:t>2</a:t>
              </a:r>
            </a:p>
          </p:txBody>
        </p:sp>
      </p:grpSp>
      <p:grpSp>
        <p:nvGrpSpPr>
          <p:cNvPr id="21" name="Group 21"/>
          <p:cNvGrpSpPr/>
          <p:nvPr/>
        </p:nvGrpSpPr>
        <p:grpSpPr>
          <a:xfrm>
            <a:off x="10813381" y="5098552"/>
            <a:ext cx="5534526" cy="1094431"/>
            <a:chOff x="0" y="0"/>
            <a:chExt cx="7379368" cy="1459242"/>
          </a:xfrm>
        </p:grpSpPr>
        <p:sp>
          <p:nvSpPr>
            <p:cNvPr id="22" name="Freeform 22"/>
            <p:cNvSpPr/>
            <p:nvPr/>
          </p:nvSpPr>
          <p:spPr>
            <a:xfrm>
              <a:off x="0" y="0"/>
              <a:ext cx="7379368" cy="1459242"/>
            </a:xfrm>
            <a:custGeom>
              <a:avLst/>
              <a:gdLst/>
              <a:ahLst/>
              <a:cxnLst/>
              <a:rect l="l" t="t" r="r" b="b"/>
              <a:pathLst>
                <a:path w="7379368" h="1459242">
                  <a:moveTo>
                    <a:pt x="0" y="0"/>
                  </a:moveTo>
                  <a:lnTo>
                    <a:pt x="7379368" y="0"/>
                  </a:lnTo>
                  <a:lnTo>
                    <a:pt x="7379368" y="1459242"/>
                  </a:lnTo>
                  <a:lnTo>
                    <a:pt x="0" y="1459242"/>
                  </a:lnTo>
                  <a:close/>
                </a:path>
              </a:pathLst>
            </a:custGeom>
            <a:solidFill>
              <a:srgbClr val="000000">
                <a:alpha val="0"/>
              </a:srgbClr>
            </a:solidFill>
          </p:spPr>
        </p:sp>
        <p:sp>
          <p:nvSpPr>
            <p:cNvPr id="23" name="TextBox 23"/>
            <p:cNvSpPr txBox="1"/>
            <p:nvPr/>
          </p:nvSpPr>
          <p:spPr>
            <a:xfrm>
              <a:off x="0" y="57150"/>
              <a:ext cx="7379368" cy="1402092"/>
            </a:xfrm>
            <a:prstGeom prst="rect">
              <a:avLst/>
            </a:prstGeom>
          </p:spPr>
          <p:txBody>
            <a:bodyPr lIns="0" tIns="0" rIns="0" bIns="0" rtlCol="0" anchor="t"/>
            <a:lstStyle/>
            <a:p>
              <a:pPr algn="ctr">
                <a:lnSpc>
                  <a:spcPts val="2874"/>
                </a:lnSpc>
              </a:pPr>
              <a:endParaRPr/>
            </a:p>
            <a:p>
              <a:pPr algn="ctr">
                <a:lnSpc>
                  <a:spcPts val="2874"/>
                </a:lnSpc>
              </a:pPr>
              <a:r>
                <a:rPr lang="en-US" sz="3500">
                  <a:solidFill>
                    <a:srgbClr val="E2E6E9"/>
                  </a:solidFill>
                  <a:latin typeface="Times New Roman"/>
                  <a:ea typeface="Times New Roman"/>
                  <a:cs typeface="Times New Roman"/>
                  <a:sym typeface="Times New Roman"/>
                </a:rPr>
                <a:t>Find your companion</a:t>
              </a:r>
            </a:p>
          </p:txBody>
        </p:sp>
      </p:grpSp>
      <p:grpSp>
        <p:nvGrpSpPr>
          <p:cNvPr id="24" name="Group 24"/>
          <p:cNvGrpSpPr/>
          <p:nvPr/>
        </p:nvGrpSpPr>
        <p:grpSpPr>
          <a:xfrm>
            <a:off x="9147642" y="5963919"/>
            <a:ext cx="9367562" cy="1076778"/>
            <a:chOff x="0" y="0"/>
            <a:chExt cx="12490083" cy="1435703"/>
          </a:xfrm>
        </p:grpSpPr>
        <p:sp>
          <p:nvSpPr>
            <p:cNvPr id="25" name="Freeform 25"/>
            <p:cNvSpPr/>
            <p:nvPr/>
          </p:nvSpPr>
          <p:spPr>
            <a:xfrm>
              <a:off x="0" y="0"/>
              <a:ext cx="12490083" cy="1435703"/>
            </a:xfrm>
            <a:custGeom>
              <a:avLst/>
              <a:gdLst/>
              <a:ahLst/>
              <a:cxnLst/>
              <a:rect l="l" t="t" r="r" b="b"/>
              <a:pathLst>
                <a:path w="12490083" h="1435703">
                  <a:moveTo>
                    <a:pt x="0" y="0"/>
                  </a:moveTo>
                  <a:lnTo>
                    <a:pt x="12490083" y="0"/>
                  </a:lnTo>
                  <a:lnTo>
                    <a:pt x="12490083" y="1435703"/>
                  </a:lnTo>
                  <a:lnTo>
                    <a:pt x="0" y="1435703"/>
                  </a:lnTo>
                  <a:close/>
                </a:path>
              </a:pathLst>
            </a:custGeom>
            <a:solidFill>
              <a:srgbClr val="000000">
                <a:alpha val="0"/>
              </a:srgbClr>
            </a:solidFill>
          </p:spPr>
        </p:sp>
        <p:sp>
          <p:nvSpPr>
            <p:cNvPr id="26" name="TextBox 26"/>
            <p:cNvSpPr txBox="1"/>
            <p:nvPr/>
          </p:nvSpPr>
          <p:spPr>
            <a:xfrm>
              <a:off x="0" y="0"/>
              <a:ext cx="12490083" cy="1435703"/>
            </a:xfrm>
            <a:prstGeom prst="rect">
              <a:avLst/>
            </a:prstGeom>
          </p:spPr>
          <p:txBody>
            <a:bodyPr lIns="0" tIns="0" rIns="0" bIns="0" rtlCol="0" anchor="t"/>
            <a:lstStyle/>
            <a:p>
              <a:pPr algn="ctr">
                <a:lnSpc>
                  <a:spcPts val="2937"/>
                </a:lnSpc>
              </a:pPr>
              <a:r>
                <a:rPr lang="en-US" sz="3000">
                  <a:solidFill>
                    <a:srgbClr val="E2E6E9"/>
                  </a:solidFill>
                  <a:latin typeface="Times New Roman"/>
                  <a:ea typeface="Times New Roman"/>
                  <a:cs typeface="Times New Roman"/>
                  <a:sym typeface="Times New Roman"/>
                </a:rPr>
                <a:t>Discover the perfect pet for your personality</a:t>
              </a:r>
            </a:p>
            <a:p>
              <a:pPr algn="ctr">
                <a:lnSpc>
                  <a:spcPts val="2937"/>
                </a:lnSpc>
              </a:pPr>
              <a:r>
                <a:rPr lang="en-US" sz="3000">
                  <a:solidFill>
                    <a:srgbClr val="E2E6E9"/>
                  </a:solidFill>
                  <a:latin typeface="Times New Roman"/>
                  <a:ea typeface="Times New Roman"/>
                  <a:cs typeface="Times New Roman"/>
                  <a:sym typeface="Times New Roman"/>
                </a:rPr>
                <a:t> and lifestyle.</a:t>
              </a:r>
            </a:p>
          </p:txBody>
        </p:sp>
      </p:grpSp>
      <p:grpSp>
        <p:nvGrpSpPr>
          <p:cNvPr id="27" name="Group 27"/>
          <p:cNvGrpSpPr/>
          <p:nvPr/>
        </p:nvGrpSpPr>
        <p:grpSpPr>
          <a:xfrm>
            <a:off x="832766" y="7240307"/>
            <a:ext cx="8132712" cy="785366"/>
            <a:chOff x="0" y="0"/>
            <a:chExt cx="10843617" cy="1047155"/>
          </a:xfrm>
        </p:grpSpPr>
        <p:sp>
          <p:nvSpPr>
            <p:cNvPr id="28" name="Freeform 28"/>
            <p:cNvSpPr/>
            <p:nvPr/>
          </p:nvSpPr>
          <p:spPr>
            <a:xfrm>
              <a:off x="0" y="0"/>
              <a:ext cx="10843616" cy="1047155"/>
            </a:xfrm>
            <a:custGeom>
              <a:avLst/>
              <a:gdLst/>
              <a:ahLst/>
              <a:cxnLst/>
              <a:rect l="l" t="t" r="r" b="b"/>
              <a:pathLst>
                <a:path w="10843616" h="1047155">
                  <a:moveTo>
                    <a:pt x="0" y="0"/>
                  </a:moveTo>
                  <a:lnTo>
                    <a:pt x="10843616" y="0"/>
                  </a:lnTo>
                  <a:lnTo>
                    <a:pt x="10843616" y="1047155"/>
                  </a:lnTo>
                  <a:lnTo>
                    <a:pt x="0" y="1047155"/>
                  </a:lnTo>
                  <a:close/>
                </a:path>
              </a:pathLst>
            </a:custGeom>
            <a:solidFill>
              <a:srgbClr val="000000">
                <a:alpha val="0"/>
              </a:srgbClr>
            </a:solidFill>
          </p:spPr>
        </p:sp>
        <p:sp>
          <p:nvSpPr>
            <p:cNvPr id="29" name="TextBox 29"/>
            <p:cNvSpPr txBox="1"/>
            <p:nvPr/>
          </p:nvSpPr>
          <p:spPr>
            <a:xfrm>
              <a:off x="0" y="114300"/>
              <a:ext cx="10843617" cy="932855"/>
            </a:xfrm>
            <a:prstGeom prst="rect">
              <a:avLst/>
            </a:prstGeom>
          </p:spPr>
          <p:txBody>
            <a:bodyPr lIns="0" tIns="0" rIns="0" bIns="0" rtlCol="0" anchor="t"/>
            <a:lstStyle/>
            <a:p>
              <a:pPr algn="ctr">
                <a:lnSpc>
                  <a:spcPts val="6124"/>
                </a:lnSpc>
              </a:pPr>
              <a:r>
                <a:rPr lang="en-US" sz="6124">
                  <a:solidFill>
                    <a:srgbClr val="E2E6E9"/>
                  </a:solidFill>
                  <a:latin typeface="Merriweather"/>
                  <a:ea typeface="Merriweather"/>
                  <a:cs typeface="Merriweather"/>
                  <a:sym typeface="Merriweather"/>
                </a:rPr>
                <a:t>3</a:t>
              </a:r>
            </a:p>
          </p:txBody>
        </p:sp>
      </p:grpSp>
      <p:grpSp>
        <p:nvGrpSpPr>
          <p:cNvPr id="30" name="Group 30"/>
          <p:cNvGrpSpPr/>
          <p:nvPr/>
        </p:nvGrpSpPr>
        <p:grpSpPr>
          <a:xfrm>
            <a:off x="3411736" y="8196514"/>
            <a:ext cx="3444180" cy="539355"/>
            <a:chOff x="0" y="0"/>
            <a:chExt cx="4592240" cy="719140"/>
          </a:xfrm>
        </p:grpSpPr>
        <p:sp>
          <p:nvSpPr>
            <p:cNvPr id="31" name="Freeform 31"/>
            <p:cNvSpPr/>
            <p:nvPr/>
          </p:nvSpPr>
          <p:spPr>
            <a:xfrm>
              <a:off x="0" y="0"/>
              <a:ext cx="4592240" cy="719140"/>
            </a:xfrm>
            <a:custGeom>
              <a:avLst/>
              <a:gdLst/>
              <a:ahLst/>
              <a:cxnLst/>
              <a:rect l="l" t="t" r="r" b="b"/>
              <a:pathLst>
                <a:path w="4592240" h="719140">
                  <a:moveTo>
                    <a:pt x="0" y="0"/>
                  </a:moveTo>
                  <a:lnTo>
                    <a:pt x="4592240" y="0"/>
                  </a:lnTo>
                  <a:lnTo>
                    <a:pt x="4592240" y="719140"/>
                  </a:lnTo>
                  <a:lnTo>
                    <a:pt x="0" y="719140"/>
                  </a:lnTo>
                  <a:close/>
                </a:path>
              </a:pathLst>
            </a:custGeom>
            <a:solidFill>
              <a:srgbClr val="000000">
                <a:alpha val="0"/>
              </a:srgbClr>
            </a:solidFill>
          </p:spPr>
        </p:sp>
        <p:sp>
          <p:nvSpPr>
            <p:cNvPr id="32" name="TextBox 32"/>
            <p:cNvSpPr txBox="1"/>
            <p:nvPr/>
          </p:nvSpPr>
          <p:spPr>
            <a:xfrm>
              <a:off x="0" y="57150"/>
              <a:ext cx="4592240" cy="661990"/>
            </a:xfrm>
            <a:prstGeom prst="rect">
              <a:avLst/>
            </a:prstGeom>
          </p:spPr>
          <p:txBody>
            <a:bodyPr lIns="0" tIns="0" rIns="0" bIns="0" rtlCol="0" anchor="t"/>
            <a:lstStyle/>
            <a:p>
              <a:pPr algn="ctr">
                <a:lnSpc>
                  <a:spcPts val="2874"/>
                </a:lnSpc>
              </a:pPr>
              <a:r>
                <a:rPr lang="en-US" sz="3500">
                  <a:solidFill>
                    <a:srgbClr val="E2E6E9"/>
                  </a:solidFill>
                  <a:latin typeface="Times New Roman"/>
                  <a:ea typeface="Times New Roman"/>
                  <a:cs typeface="Times New Roman"/>
                  <a:sym typeface="Times New Roman"/>
                </a:rPr>
                <a:t>Support shelters</a:t>
              </a:r>
            </a:p>
          </p:txBody>
        </p:sp>
      </p:grpSp>
      <p:grpSp>
        <p:nvGrpSpPr>
          <p:cNvPr id="33" name="Group 33"/>
          <p:cNvGrpSpPr/>
          <p:nvPr/>
        </p:nvGrpSpPr>
        <p:grpSpPr>
          <a:xfrm>
            <a:off x="1011250" y="8903127"/>
            <a:ext cx="8489528" cy="785366"/>
            <a:chOff x="0" y="0"/>
            <a:chExt cx="11319370" cy="1047155"/>
          </a:xfrm>
        </p:grpSpPr>
        <p:sp>
          <p:nvSpPr>
            <p:cNvPr id="34" name="Freeform 34"/>
            <p:cNvSpPr/>
            <p:nvPr/>
          </p:nvSpPr>
          <p:spPr>
            <a:xfrm>
              <a:off x="0" y="0"/>
              <a:ext cx="11319370" cy="1047155"/>
            </a:xfrm>
            <a:custGeom>
              <a:avLst/>
              <a:gdLst/>
              <a:ahLst/>
              <a:cxnLst/>
              <a:rect l="l" t="t" r="r" b="b"/>
              <a:pathLst>
                <a:path w="11319370" h="1047155">
                  <a:moveTo>
                    <a:pt x="0" y="0"/>
                  </a:moveTo>
                  <a:lnTo>
                    <a:pt x="11319370" y="0"/>
                  </a:lnTo>
                  <a:lnTo>
                    <a:pt x="11319370" y="1047155"/>
                  </a:lnTo>
                  <a:lnTo>
                    <a:pt x="0" y="1047155"/>
                  </a:lnTo>
                  <a:close/>
                </a:path>
              </a:pathLst>
            </a:custGeom>
            <a:solidFill>
              <a:srgbClr val="000000">
                <a:alpha val="0"/>
              </a:srgbClr>
            </a:solidFill>
          </p:spPr>
        </p:sp>
        <p:sp>
          <p:nvSpPr>
            <p:cNvPr id="35" name="TextBox 35"/>
            <p:cNvSpPr txBox="1"/>
            <p:nvPr/>
          </p:nvSpPr>
          <p:spPr>
            <a:xfrm>
              <a:off x="0" y="66675"/>
              <a:ext cx="11319370" cy="980480"/>
            </a:xfrm>
            <a:prstGeom prst="rect">
              <a:avLst/>
            </a:prstGeom>
          </p:spPr>
          <p:txBody>
            <a:bodyPr lIns="0" tIns="0" rIns="0" bIns="0" rtlCol="0" anchor="t"/>
            <a:lstStyle/>
            <a:p>
              <a:pPr algn="ctr">
                <a:lnSpc>
                  <a:spcPts val="2937"/>
                </a:lnSpc>
              </a:pPr>
              <a:r>
                <a:rPr lang="en-US" sz="3000">
                  <a:solidFill>
                    <a:srgbClr val="E2E6E9"/>
                  </a:solidFill>
                  <a:latin typeface="Merriweather"/>
                  <a:ea typeface="Merriweather"/>
                  <a:cs typeface="Merriweather"/>
                  <a:sym typeface="Merriweather"/>
                </a:rPr>
                <a:t>Help local animal shelters by giving pets a </a:t>
              </a:r>
            </a:p>
            <a:p>
              <a:pPr algn="ctr">
                <a:lnSpc>
                  <a:spcPts val="2937"/>
                </a:lnSpc>
              </a:pPr>
              <a:r>
                <a:rPr lang="en-US" sz="3000">
                  <a:solidFill>
                    <a:srgbClr val="E2E6E9"/>
                  </a:solidFill>
                  <a:latin typeface="Merriweather"/>
                  <a:ea typeface="Merriweather"/>
                  <a:cs typeface="Merriweather"/>
                  <a:sym typeface="Merriweather"/>
                </a:rPr>
                <a:t>second chance.</a:t>
              </a:r>
            </a:p>
          </p:txBody>
        </p:sp>
      </p:grpSp>
      <p:grpSp>
        <p:nvGrpSpPr>
          <p:cNvPr id="36" name="Group 36"/>
          <p:cNvGrpSpPr/>
          <p:nvPr/>
        </p:nvGrpSpPr>
        <p:grpSpPr>
          <a:xfrm>
            <a:off x="9322445" y="7145871"/>
            <a:ext cx="8132712" cy="785366"/>
            <a:chOff x="0" y="0"/>
            <a:chExt cx="10843617" cy="1047155"/>
          </a:xfrm>
        </p:grpSpPr>
        <p:sp>
          <p:nvSpPr>
            <p:cNvPr id="37" name="Freeform 37"/>
            <p:cNvSpPr/>
            <p:nvPr/>
          </p:nvSpPr>
          <p:spPr>
            <a:xfrm>
              <a:off x="0" y="0"/>
              <a:ext cx="10843616" cy="1047155"/>
            </a:xfrm>
            <a:custGeom>
              <a:avLst/>
              <a:gdLst/>
              <a:ahLst/>
              <a:cxnLst/>
              <a:rect l="l" t="t" r="r" b="b"/>
              <a:pathLst>
                <a:path w="10843616" h="1047155">
                  <a:moveTo>
                    <a:pt x="0" y="0"/>
                  </a:moveTo>
                  <a:lnTo>
                    <a:pt x="10843616" y="0"/>
                  </a:lnTo>
                  <a:lnTo>
                    <a:pt x="10843616" y="1047155"/>
                  </a:lnTo>
                  <a:lnTo>
                    <a:pt x="0" y="1047155"/>
                  </a:lnTo>
                  <a:close/>
                </a:path>
              </a:pathLst>
            </a:custGeom>
            <a:solidFill>
              <a:srgbClr val="000000">
                <a:alpha val="0"/>
              </a:srgbClr>
            </a:solidFill>
          </p:spPr>
        </p:sp>
        <p:sp>
          <p:nvSpPr>
            <p:cNvPr id="38" name="TextBox 38"/>
            <p:cNvSpPr txBox="1"/>
            <p:nvPr/>
          </p:nvSpPr>
          <p:spPr>
            <a:xfrm>
              <a:off x="0" y="114300"/>
              <a:ext cx="10843617" cy="932855"/>
            </a:xfrm>
            <a:prstGeom prst="rect">
              <a:avLst/>
            </a:prstGeom>
          </p:spPr>
          <p:txBody>
            <a:bodyPr lIns="0" tIns="0" rIns="0" bIns="0" rtlCol="0" anchor="t"/>
            <a:lstStyle/>
            <a:p>
              <a:pPr algn="ctr">
                <a:lnSpc>
                  <a:spcPts val="6124"/>
                </a:lnSpc>
              </a:pPr>
              <a:r>
                <a:rPr lang="en-US" sz="6124">
                  <a:solidFill>
                    <a:srgbClr val="E2E6E9"/>
                  </a:solidFill>
                  <a:latin typeface="Merriweather"/>
                  <a:ea typeface="Merriweather"/>
                  <a:cs typeface="Merriweather"/>
                  <a:sym typeface="Merriweather"/>
                </a:rPr>
                <a:t>4</a:t>
              </a:r>
            </a:p>
          </p:txBody>
        </p:sp>
      </p:grpSp>
      <p:grpSp>
        <p:nvGrpSpPr>
          <p:cNvPr id="39" name="Group 39"/>
          <p:cNvGrpSpPr/>
          <p:nvPr/>
        </p:nvGrpSpPr>
        <p:grpSpPr>
          <a:xfrm>
            <a:off x="12093255" y="8143182"/>
            <a:ext cx="3444180" cy="380703"/>
            <a:chOff x="0" y="0"/>
            <a:chExt cx="4592240" cy="507603"/>
          </a:xfrm>
        </p:grpSpPr>
        <p:sp>
          <p:nvSpPr>
            <p:cNvPr id="40" name="Freeform 40"/>
            <p:cNvSpPr/>
            <p:nvPr/>
          </p:nvSpPr>
          <p:spPr>
            <a:xfrm>
              <a:off x="0" y="0"/>
              <a:ext cx="4592240" cy="507603"/>
            </a:xfrm>
            <a:custGeom>
              <a:avLst/>
              <a:gdLst/>
              <a:ahLst/>
              <a:cxnLst/>
              <a:rect l="l" t="t" r="r" b="b"/>
              <a:pathLst>
                <a:path w="4592240" h="507603">
                  <a:moveTo>
                    <a:pt x="0" y="0"/>
                  </a:moveTo>
                  <a:lnTo>
                    <a:pt x="4592240" y="0"/>
                  </a:lnTo>
                  <a:lnTo>
                    <a:pt x="4592240" y="507603"/>
                  </a:lnTo>
                  <a:lnTo>
                    <a:pt x="0" y="507603"/>
                  </a:lnTo>
                  <a:close/>
                </a:path>
              </a:pathLst>
            </a:custGeom>
            <a:solidFill>
              <a:srgbClr val="000000">
                <a:alpha val="0"/>
              </a:srgbClr>
            </a:solidFill>
          </p:spPr>
        </p:sp>
        <p:sp>
          <p:nvSpPr>
            <p:cNvPr id="41" name="TextBox 41"/>
            <p:cNvSpPr txBox="1"/>
            <p:nvPr/>
          </p:nvSpPr>
          <p:spPr>
            <a:xfrm>
              <a:off x="0" y="57150"/>
              <a:ext cx="4592240" cy="450453"/>
            </a:xfrm>
            <a:prstGeom prst="rect">
              <a:avLst/>
            </a:prstGeom>
          </p:spPr>
          <p:txBody>
            <a:bodyPr lIns="0" tIns="0" rIns="0" bIns="0" rtlCol="0" anchor="t"/>
            <a:lstStyle/>
            <a:p>
              <a:pPr algn="ctr">
                <a:lnSpc>
                  <a:spcPts val="2874"/>
                </a:lnSpc>
              </a:pPr>
              <a:r>
                <a:rPr lang="en-US" sz="3500">
                  <a:solidFill>
                    <a:srgbClr val="E2E6E9"/>
                  </a:solidFill>
                  <a:latin typeface="Times New Roman"/>
                  <a:ea typeface="Times New Roman"/>
                  <a:cs typeface="Times New Roman"/>
                  <a:sym typeface="Times New Roman"/>
                </a:rPr>
                <a:t>Affordable option</a:t>
              </a:r>
            </a:p>
          </p:txBody>
        </p:sp>
      </p:grpSp>
      <p:grpSp>
        <p:nvGrpSpPr>
          <p:cNvPr id="42" name="Group 42"/>
          <p:cNvGrpSpPr/>
          <p:nvPr/>
        </p:nvGrpSpPr>
        <p:grpSpPr>
          <a:xfrm>
            <a:off x="10155287" y="8758966"/>
            <a:ext cx="8132712" cy="380702"/>
            <a:chOff x="0" y="0"/>
            <a:chExt cx="10843617" cy="507603"/>
          </a:xfrm>
        </p:grpSpPr>
        <p:sp>
          <p:nvSpPr>
            <p:cNvPr id="43" name="Freeform 43"/>
            <p:cNvSpPr/>
            <p:nvPr/>
          </p:nvSpPr>
          <p:spPr>
            <a:xfrm>
              <a:off x="0" y="0"/>
              <a:ext cx="10843616" cy="507603"/>
            </a:xfrm>
            <a:custGeom>
              <a:avLst/>
              <a:gdLst/>
              <a:ahLst/>
              <a:cxnLst/>
              <a:rect l="l" t="t" r="r" b="b"/>
              <a:pathLst>
                <a:path w="10843616" h="507603">
                  <a:moveTo>
                    <a:pt x="0" y="0"/>
                  </a:moveTo>
                  <a:lnTo>
                    <a:pt x="10843616" y="0"/>
                  </a:lnTo>
                  <a:lnTo>
                    <a:pt x="10843616" y="507603"/>
                  </a:lnTo>
                  <a:lnTo>
                    <a:pt x="0" y="507603"/>
                  </a:lnTo>
                  <a:close/>
                </a:path>
              </a:pathLst>
            </a:custGeom>
            <a:solidFill>
              <a:srgbClr val="000000">
                <a:alpha val="0"/>
              </a:srgbClr>
            </a:solidFill>
          </p:spPr>
        </p:sp>
        <p:sp>
          <p:nvSpPr>
            <p:cNvPr id="44" name="TextBox 44"/>
            <p:cNvSpPr txBox="1"/>
            <p:nvPr/>
          </p:nvSpPr>
          <p:spPr>
            <a:xfrm>
              <a:off x="0" y="0"/>
              <a:ext cx="10843617" cy="507603"/>
            </a:xfrm>
            <a:prstGeom prst="rect">
              <a:avLst/>
            </a:prstGeom>
          </p:spPr>
          <p:txBody>
            <a:bodyPr lIns="0" tIns="0" rIns="0" bIns="0" rtlCol="0" anchor="t"/>
            <a:lstStyle/>
            <a:p>
              <a:pPr algn="ctr">
                <a:lnSpc>
                  <a:spcPts val="2937"/>
                </a:lnSpc>
              </a:pPr>
              <a:r>
                <a:rPr lang="en-US" sz="3000" dirty="0">
                  <a:solidFill>
                    <a:srgbClr val="E2E6E9"/>
                  </a:solidFill>
                  <a:latin typeface="Times New Roman"/>
                  <a:ea typeface="Times New Roman"/>
                  <a:cs typeface="Times New Roman"/>
                  <a:sym typeface="Times New Roman"/>
                </a:rPr>
                <a:t>Adopt a pet at </a:t>
              </a:r>
              <a:r>
                <a:rPr lang="en-US" sz="3000" dirty="0" smtClean="0">
                  <a:solidFill>
                    <a:srgbClr val="E2E6E9"/>
                  </a:solidFill>
                  <a:latin typeface="Times New Roman"/>
                  <a:ea typeface="Times New Roman"/>
                  <a:cs typeface="Times New Roman"/>
                  <a:sym typeface="Times New Roman"/>
                </a:rPr>
                <a:t>free </a:t>
              </a:r>
              <a:r>
                <a:rPr lang="en-US" sz="3000" dirty="0" smtClean="0">
                  <a:solidFill>
                    <a:srgbClr val="E2E6E9"/>
                  </a:solidFill>
                  <a:latin typeface="Times New Roman"/>
                  <a:ea typeface="Times New Roman"/>
                  <a:cs typeface="Times New Roman"/>
                  <a:sym typeface="Times New Roman"/>
                </a:rPr>
                <a:t>of </a:t>
              </a:r>
              <a:r>
                <a:rPr lang="en-US" sz="3000" dirty="0" smtClean="0">
                  <a:solidFill>
                    <a:srgbClr val="E2E6E9"/>
                  </a:solidFill>
                  <a:latin typeface="Times New Roman"/>
                  <a:ea typeface="Times New Roman"/>
                  <a:cs typeface="Times New Roman"/>
                  <a:sym typeface="Times New Roman"/>
                </a:rPr>
                <a:t> </a:t>
              </a:r>
              <a:r>
                <a:rPr lang="en-US" sz="3000" dirty="0" smtClean="0">
                  <a:solidFill>
                    <a:srgbClr val="E2E6E9"/>
                  </a:solidFill>
                  <a:latin typeface="Times New Roman"/>
                  <a:ea typeface="Times New Roman"/>
                  <a:cs typeface="Times New Roman"/>
                  <a:sym typeface="Times New Roman"/>
                </a:rPr>
                <a:t>cost .</a:t>
              </a:r>
              <a:endParaRPr lang="en-US" sz="3000" dirty="0">
                <a:solidFill>
                  <a:srgbClr val="E2E6E9"/>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756</Words>
  <Application>Microsoft Office PowerPoint</Application>
  <PresentationFormat>Custom</PresentationFormat>
  <Paragraphs>159</Paragraphs>
  <Slides>18</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 Bold</vt:lpstr>
      <vt:lpstr>Calibri (MS) Bold</vt:lpstr>
      <vt:lpstr>Times New Roman Bold</vt:lpstr>
      <vt:lpstr>Times New Roman</vt:lpstr>
      <vt:lpstr>Arial</vt:lpstr>
      <vt:lpstr>Merriweather</vt:lpstr>
      <vt:lpstr>Calibri</vt:lpstr>
      <vt:lpstr>Algerian</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 - 12 FP(ppt).pptx</dc:title>
  <dc:creator>DELL</dc:creator>
  <cp:lastModifiedBy>vignan</cp:lastModifiedBy>
  <cp:revision>9</cp:revision>
  <dcterms:created xsi:type="dcterms:W3CDTF">2006-08-16T00:00:00Z</dcterms:created>
  <dcterms:modified xsi:type="dcterms:W3CDTF">2025-04-11T03:30:40Z</dcterms:modified>
  <dc:identifier>DAGfw5Ly3Tw</dc:identifier>
</cp:coreProperties>
</file>